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6"/>
  </p:notesMasterIdLst>
  <p:sldIdLst>
    <p:sldId id="256" r:id="rId5"/>
    <p:sldId id="260" r:id="rId6"/>
    <p:sldId id="271" r:id="rId7"/>
    <p:sldId id="268" r:id="rId8"/>
    <p:sldId id="269" r:id="rId9"/>
    <p:sldId id="257" r:id="rId10"/>
    <p:sldId id="261" r:id="rId11"/>
    <p:sldId id="273" r:id="rId12"/>
    <p:sldId id="272" r:id="rId13"/>
    <p:sldId id="288" r:id="rId14"/>
    <p:sldId id="263" r:id="rId15"/>
    <p:sldId id="264" r:id="rId16"/>
    <p:sldId id="270" r:id="rId17"/>
    <p:sldId id="265" r:id="rId18"/>
    <p:sldId id="289" r:id="rId19"/>
    <p:sldId id="277" r:id="rId20"/>
    <p:sldId id="278" r:id="rId21"/>
    <p:sldId id="279" r:id="rId22"/>
    <p:sldId id="274" r:id="rId23"/>
    <p:sldId id="266" r:id="rId24"/>
    <p:sldId id="267" r:id="rId25"/>
    <p:sldId id="280" r:id="rId26"/>
    <p:sldId id="275" r:id="rId27"/>
    <p:sldId id="276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99A5-D0BE-437D-9F3C-A2DADAAB1F1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C6A-08E3-496D-BE85-C2623C45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CC6A-08E3-496D-BE85-C2623C45AC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CC6A-08E3-496D-BE85-C2623C45AC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CC6A-08E3-496D-BE85-C2623C45AC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3A2A-2DBA-49BA-9E71-FCBB45310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709919"/>
            <a:ext cx="6815669" cy="1515533"/>
          </a:xfrm>
        </p:spPr>
        <p:txBody>
          <a:bodyPr/>
          <a:lstStyle/>
          <a:p>
            <a:br>
              <a:rPr lang="en-US" sz="4400" dirty="0">
                <a:solidFill>
                  <a:schemeClr val="bg1"/>
                </a:solidFill>
                <a:latin typeface="Questrial"/>
                <a:ea typeface="Questrial"/>
                <a:cs typeface="Questrial"/>
              </a:rPr>
            </a:br>
            <a:r>
              <a:rPr lang="en-US" sz="28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DAP (DATA ANALYSIS AND PLANNING) TEAMS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EEC3D-7933-4552-883E-B765FA127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666" y="3827279"/>
            <a:ext cx="6815669" cy="1320802"/>
          </a:xfrm>
        </p:spPr>
        <p:txBody>
          <a:bodyPr/>
          <a:lstStyle/>
          <a:p>
            <a:r>
              <a:rPr lang="en-US" sz="2800" dirty="0">
                <a:latin typeface="Questrial"/>
                <a:ea typeface="Questrial"/>
                <a:cs typeface="Questrial"/>
                <a:sym typeface="Questrial"/>
              </a:rPr>
              <a:t>THE POWER OF TEACHERS’ COLLECTIVE EXPERTISE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1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2A99E3-B470-463A-8DD3-574B6645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26" y="284480"/>
            <a:ext cx="11425194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CD6E-3585-4A89-9493-4066FA5D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9" y="451093"/>
            <a:ext cx="5451520" cy="5804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5DC41-F975-4C20-AB5A-AF6DCB7F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499099"/>
            <a:ext cx="5451521" cy="57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5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19B0-CCEF-4E3B-BF57-AFE91E54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Step 2: Item Analysis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C533C-69A8-40D1-BC1C-D6EB5DA6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06" y="2827090"/>
            <a:ext cx="3846392" cy="28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BB07E0-E4C1-45B4-ACA6-75DFB290E982}"/>
              </a:ext>
            </a:extLst>
          </p:cNvPr>
          <p:cNvSpPr/>
          <p:nvPr/>
        </p:nvSpPr>
        <p:spPr>
          <a:xfrm>
            <a:off x="892030" y="34290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Test Data Item Analysis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Battle Plan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0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14A351-DE92-4372-8186-568F48B75861}"/>
              </a:ext>
            </a:extLst>
          </p:cNvPr>
          <p:cNvSpPr txBox="1"/>
          <p:nvPr/>
        </p:nvSpPr>
        <p:spPr>
          <a:xfrm>
            <a:off x="4250641" y="0"/>
            <a:ext cx="450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District Item Analysis Report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D7EB7-8215-4213-BF10-AFD37F90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599441"/>
            <a:ext cx="6035040" cy="5757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18661-B934-40CA-BAC7-F164767AD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500839"/>
            <a:ext cx="5222240" cy="57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C4E94-2545-436D-9CB5-8327C820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15844"/>
            <a:ext cx="11358880" cy="6279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E259C4-1133-4A51-8659-959B3AF91113}"/>
              </a:ext>
            </a:extLst>
          </p:cNvPr>
          <p:cNvSpPr txBox="1"/>
          <p:nvPr/>
        </p:nvSpPr>
        <p:spPr>
          <a:xfrm>
            <a:off x="2059254" y="46512"/>
            <a:ext cx="816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Group Battle Plan</a:t>
            </a:r>
          </a:p>
        </p:txBody>
      </p:sp>
    </p:spTree>
    <p:extLst>
      <p:ext uri="{BB962C8B-B14F-4D97-AF65-F5344CB8AC3E}">
        <p14:creationId xmlns:p14="http://schemas.microsoft.com/office/powerpoint/2010/main" val="76345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6F2C68-9C33-4C97-8396-372282F5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233680"/>
            <a:ext cx="11216640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C2C32-0004-49B1-881F-3260E6D18FC4}"/>
              </a:ext>
            </a:extLst>
          </p:cNvPr>
          <p:cNvSpPr txBox="1"/>
          <p:nvPr/>
        </p:nvSpPr>
        <p:spPr>
          <a:xfrm>
            <a:off x="3601720" y="0"/>
            <a:ext cx="498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DIN/Battle Plan Activities Examples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D44BA9-1C9E-43E4-BA3F-F0603956B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39188"/>
              </p:ext>
            </p:extLst>
          </p:nvPr>
        </p:nvGraphicFramePr>
        <p:xfrm>
          <a:off x="436880" y="440453"/>
          <a:ext cx="11287760" cy="59705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643880">
                  <a:extLst>
                    <a:ext uri="{9D8B030D-6E8A-4147-A177-3AD203B41FA5}">
                      <a16:colId xmlns:a16="http://schemas.microsoft.com/office/drawing/2014/main" val="4177353532"/>
                    </a:ext>
                  </a:extLst>
                </a:gridCol>
                <a:gridCol w="5643880">
                  <a:extLst>
                    <a:ext uri="{9D8B030D-6E8A-4147-A177-3AD203B41FA5}">
                      <a16:colId xmlns:a16="http://schemas.microsoft.com/office/drawing/2014/main" val="3427544309"/>
                    </a:ext>
                  </a:extLst>
                </a:gridCol>
              </a:tblGrid>
              <a:tr h="23371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Amplify Reveal Words/Vocabulary List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 attack vocabulary within the Amplify Curriculum: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“Work that Word” activities (in each Amplify in course materials)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Students review their revealed words…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eReader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keeps track of which words students have “revealed,” and they can easily access their specific list of words in a personal glossary within the Amplify Library.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QUIZIZZ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Boy: Tales of Childhood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62" marR="4296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637786"/>
                  </a:ext>
                </a:extLst>
              </a:tr>
              <a:tr h="3633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Impression: lasting effect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Lapse: period of time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Seared: burned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Consciousness: level of awareness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Vividly: clearly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Drawback: problem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Hag: ugly old woman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Loathsome: hated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Precious: very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Tramp: beggar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Sullen: gloomy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62" marR="429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Foul: dirty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Prised</a:t>
                      </a:r>
                      <a:r>
                        <a:rPr lang="en-US" sz="1600" dirty="0">
                          <a:effectLst/>
                        </a:rPr>
                        <a:t>: pulled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Conkers</a:t>
                      </a:r>
                      <a:r>
                        <a:rPr lang="en-US" sz="1600" dirty="0">
                          <a:effectLst/>
                        </a:rPr>
                        <a:t>: chestnuts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Hoard: stored treasure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Strive: try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Modesty: not wanting to show off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Sheer: complete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Desperados: criminals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Strutting: walking proudly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Victors: winners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62" marR="429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8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12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814F5D-E26A-4D51-9880-A98695E5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607293"/>
            <a:ext cx="5354320" cy="5637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63860-BD7B-4DC7-AF5F-29631727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7293"/>
            <a:ext cx="5598160" cy="56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DA969D-82DD-41D2-8413-851092B2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17" y="375811"/>
            <a:ext cx="5916123" cy="6106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3CBB0C-96FC-4650-9B85-1E4BA693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375810"/>
            <a:ext cx="553720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B35882-3C3B-4266-93F0-3D79CF1FA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26229"/>
              </p:ext>
            </p:extLst>
          </p:nvPr>
        </p:nvGraphicFramePr>
        <p:xfrm>
          <a:off x="3495040" y="457200"/>
          <a:ext cx="8087360" cy="597407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87360">
                  <a:extLst>
                    <a:ext uri="{9D8B030D-6E8A-4147-A177-3AD203B41FA5}">
                      <a16:colId xmlns:a16="http://schemas.microsoft.com/office/drawing/2014/main" val="480114236"/>
                    </a:ext>
                  </a:extLst>
                </a:gridCol>
              </a:tblGrid>
              <a:tr h="178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SMART Student-Learning Goal: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 increase the average points of 2-points responses from .71 to 1 by the date of the next Interim: Week of January 3-9, 2023.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6" marR="4264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5344"/>
                  </a:ext>
                </a:extLst>
              </a:tr>
              <a:tr h="46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Instructional or Re-teaching Strategy We Agree On: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6" marR="4264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12826"/>
                  </a:ext>
                </a:extLst>
              </a:tr>
              <a:tr h="37236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Continue to roll our RACE strategy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Implement Task Deconstruction with students (Self-assessment)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Lesson 1:  Introduce the form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Lesson 2:  Anthology- what is it and what is the purpose?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Lesson 3:  Model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Anthology: Compile student work samples (5) of varying scores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Begin to implement My Write Smart and continue to use throughout the year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Each Day 4 and Day 5, 30 minutes will be devoted to direct instruction in CR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46" marR="4264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6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CE272C-F610-4359-A992-E3A2F73A22AA}"/>
              </a:ext>
            </a:extLst>
          </p:cNvPr>
          <p:cNvSpPr txBox="1"/>
          <p:nvPr/>
        </p:nvSpPr>
        <p:spPr>
          <a:xfrm>
            <a:off x="701040" y="3302000"/>
            <a:ext cx="279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Cycle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6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C5D1-4DA1-41C0-BA3D-605ACF65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Instruction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FFA40-3ACA-4F7E-B669-EF32619AB9A1}"/>
              </a:ext>
            </a:extLst>
          </p:cNvPr>
          <p:cNvSpPr txBox="1"/>
          <p:nvPr/>
        </p:nvSpPr>
        <p:spPr>
          <a:xfrm>
            <a:off x="1295402" y="2642647"/>
            <a:ext cx="4190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Driven Instruction (DDI) is a precise and systematic approach to improving student learning throughout the year. The cycle of data-driven instruction includes assessment, analysis, and action and is a key framework for school-wide/District wide support of all student success.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36DC69-39F6-4DFF-9D6F-C1B9AD68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31" y="2642647"/>
            <a:ext cx="4238817" cy="31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1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122E81-B97E-419F-BB78-39E522A7C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03698"/>
              </p:ext>
            </p:extLst>
          </p:nvPr>
        </p:nvGraphicFramePr>
        <p:xfrm>
          <a:off x="3708400" y="497840"/>
          <a:ext cx="8087360" cy="5862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30156">
                  <a:extLst>
                    <a:ext uri="{9D8B030D-6E8A-4147-A177-3AD203B41FA5}">
                      <a16:colId xmlns:a16="http://schemas.microsoft.com/office/drawing/2014/main" val="2246295522"/>
                    </a:ext>
                  </a:extLst>
                </a:gridCol>
                <a:gridCol w="2557204">
                  <a:extLst>
                    <a:ext uri="{9D8B030D-6E8A-4147-A177-3AD203B41FA5}">
                      <a16:colId xmlns:a16="http://schemas.microsoft.com/office/drawing/2014/main" val="3458504136"/>
                    </a:ext>
                  </a:extLst>
                </a:gridCol>
              </a:tblGrid>
              <a:tr h="675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Tools/Resources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92555"/>
                  </a:ext>
                </a:extLst>
              </a:tr>
              <a:tr h="6757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4: Classroom Level Analysis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76818"/>
                  </a:ext>
                </a:extLst>
              </a:tr>
              <a:tr h="4510840"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State and Local Test Data to: </a:t>
                      </a:r>
                    </a:p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Analyze for whole class; small group areas of major concern  </a:t>
                      </a:r>
                    </a:p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Identify Possible Student Contributing Factors </a:t>
                      </a:r>
                    </a:p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Identify Possible Teacher Contributing Factors </a:t>
                      </a:r>
                    </a:p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Brainstorm Re-teaching Activities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Level Analysis By Teacher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 Level Analysis By Teacher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class list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local Interim assessment data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66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9EC4E8-82F3-4F8C-A335-EC7EEA163FA6}"/>
              </a:ext>
            </a:extLst>
          </p:cNvPr>
          <p:cNvSpPr txBox="1"/>
          <p:nvPr/>
        </p:nvSpPr>
        <p:spPr>
          <a:xfrm>
            <a:off x="-1789732" y="3315230"/>
            <a:ext cx="82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2277B-ABFB-4F6D-B820-880A1BBD35FF}"/>
              </a:ext>
            </a:extLst>
          </p:cNvPr>
          <p:cNvSpPr txBox="1"/>
          <p:nvPr/>
        </p:nvSpPr>
        <p:spPr>
          <a:xfrm>
            <a:off x="3269948" y="988346"/>
            <a:ext cx="82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737A-4E6C-4656-846C-375FDDD00E7C}"/>
              </a:ext>
            </a:extLst>
          </p:cNvPr>
          <p:cNvSpPr txBox="1"/>
          <p:nvPr/>
        </p:nvSpPr>
        <p:spPr>
          <a:xfrm>
            <a:off x="782320" y="3198167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Level DAP</a:t>
            </a:r>
          </a:p>
        </p:txBody>
      </p:sp>
    </p:spTree>
    <p:extLst>
      <p:ext uri="{BB962C8B-B14F-4D97-AF65-F5344CB8AC3E}">
        <p14:creationId xmlns:p14="http://schemas.microsoft.com/office/powerpoint/2010/main" val="409245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33E2F-D441-4AF0-9F71-B1CEF849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52" y="513114"/>
            <a:ext cx="5445760" cy="583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C58B0-89B5-400D-8E8C-3AD67920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90" y="471036"/>
            <a:ext cx="5445760" cy="58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D67F4-4E5D-4258-A976-7E440CFD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9" y="447835"/>
            <a:ext cx="5719481" cy="5962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F5858-0262-4B6F-94E5-0A0471078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60" y="447835"/>
            <a:ext cx="5495961" cy="59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D9CDD-6F72-4838-B2A1-0B23E705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90880"/>
            <a:ext cx="5394960" cy="5652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4CA71-6CD8-45FE-86D3-F70FB421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150" y="558800"/>
            <a:ext cx="5002889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054CD-F572-4665-A601-9E035E7B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1" y="477521"/>
            <a:ext cx="11358880" cy="60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1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26F0F-DA2C-487B-8132-B94799B3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456785"/>
            <a:ext cx="11257279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4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85CF1-F322-4069-820A-9A3F559F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86080"/>
            <a:ext cx="1138936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9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58608-A7F5-4B0B-935B-877BA5F2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457200"/>
            <a:ext cx="11501120" cy="61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67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74;p72">
            <a:extLst>
              <a:ext uri="{FF2B5EF4-FFF2-40B4-BE49-F238E27FC236}">
                <a16:creationId xmlns:a16="http://schemas.microsoft.com/office/drawing/2014/main" id="{436C1CFE-45E1-4759-AA0E-C536CB06E9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319" y="464197"/>
            <a:ext cx="11389360" cy="6170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5;p72">
            <a:extLst>
              <a:ext uri="{FF2B5EF4-FFF2-40B4-BE49-F238E27FC236}">
                <a16:creationId xmlns:a16="http://schemas.microsoft.com/office/drawing/2014/main" id="{C04070D8-E1D2-4954-ABB6-B717DE857AE0}"/>
              </a:ext>
            </a:extLst>
          </p:cNvPr>
          <p:cNvSpPr txBox="1"/>
          <p:nvPr/>
        </p:nvSpPr>
        <p:spPr>
          <a:xfrm rot="19038646">
            <a:off x="-83173" y="2096639"/>
            <a:ext cx="5229413" cy="105967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PLUSES</a:t>
            </a:r>
            <a:endParaRPr sz="5400" dirty="0"/>
          </a:p>
        </p:txBody>
      </p:sp>
      <p:sp>
        <p:nvSpPr>
          <p:cNvPr id="4" name="Google Shape;477;p72">
            <a:extLst>
              <a:ext uri="{FF2B5EF4-FFF2-40B4-BE49-F238E27FC236}">
                <a16:creationId xmlns:a16="http://schemas.microsoft.com/office/drawing/2014/main" id="{27A1BBCF-C734-453F-ABCA-0E199E113C21}"/>
              </a:ext>
            </a:extLst>
          </p:cNvPr>
          <p:cNvSpPr txBox="1"/>
          <p:nvPr/>
        </p:nvSpPr>
        <p:spPr>
          <a:xfrm>
            <a:off x="4661747" y="2772610"/>
            <a:ext cx="1977415" cy="1129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sz="6000" dirty="0"/>
          </a:p>
        </p:txBody>
      </p:sp>
      <p:sp>
        <p:nvSpPr>
          <p:cNvPr id="5" name="Google Shape;476;p72">
            <a:extLst>
              <a:ext uri="{FF2B5EF4-FFF2-40B4-BE49-F238E27FC236}">
                <a16:creationId xmlns:a16="http://schemas.microsoft.com/office/drawing/2014/main" id="{86BF5750-702F-438F-BB47-83CF3AF4AF36}"/>
              </a:ext>
            </a:extLst>
          </p:cNvPr>
          <p:cNvSpPr txBox="1"/>
          <p:nvPr/>
        </p:nvSpPr>
        <p:spPr>
          <a:xfrm rot="19049844">
            <a:off x="6766036" y="3900206"/>
            <a:ext cx="5516581" cy="10023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WISHES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4255066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BE50B-1795-428A-BDE9-E9BD1354680C}"/>
              </a:ext>
            </a:extLst>
          </p:cNvPr>
          <p:cNvSpPr/>
          <p:nvPr/>
        </p:nvSpPr>
        <p:spPr>
          <a:xfrm>
            <a:off x="1645920" y="941844"/>
            <a:ext cx="9733280" cy="513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baseline="3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Grade Math DAP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Pluses and Wishes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Pluses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Great group collaboration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 session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time with other 5</a:t>
            </a:r>
            <a:r>
              <a:rPr lang="en-US" sz="1400" baseline="3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grade teachers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Tech ideas that will work with remote class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Having time to create resources that we can use that are applicable for all involved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 collaboration super helpful with planning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Nice to see that others are struggling with same things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Walk away with great resources to use immediately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Very helpful to have 24 one- problem activities to use daily with students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Wishes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more time to plan and collaborate at grade level.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More time to collaborate with remote teachers.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PD on remote learning math resources.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PLC plan more often on Wednesday planning time.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have all hybrid students back in the classroom 4 days a week.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Get rid of Investigations.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3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dult Education Group - Free photo on Pixabay">
            <a:extLst>
              <a:ext uri="{FF2B5EF4-FFF2-40B4-BE49-F238E27FC236}">
                <a16:creationId xmlns:a16="http://schemas.microsoft.com/office/drawing/2014/main" id="{680F3C28-7AFB-4B5C-BAAD-B946F3FB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303" y="1902584"/>
            <a:ext cx="4573531" cy="30528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838270-5E2A-4898-98BB-0177E0D3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5993"/>
            <a:ext cx="6241816" cy="1371600"/>
          </a:xfrm>
        </p:spPr>
        <p:txBody>
          <a:bodyPr/>
          <a:lstStyle/>
          <a:p>
            <a:r>
              <a:rPr lang="en-US" b="1" dirty="0">
                <a:solidFill>
                  <a:srgbClr val="262626"/>
                </a:solidFill>
              </a:rPr>
              <a:t>Belief About Adult Learners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93AF74-B8E1-4633-87D7-9188781C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3" y="2639505"/>
            <a:ext cx="5707954" cy="247300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7200" b="1" dirty="0">
                <a:solidFill>
                  <a:srgbClr val="262626"/>
                </a:solidFill>
              </a:rPr>
              <a:t>Adult learners are self-directed.</a:t>
            </a:r>
            <a:endParaRPr lang="en-US" sz="7200" b="1" dirty="0"/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7200" b="1" dirty="0">
                <a:solidFill>
                  <a:srgbClr val="262626"/>
                </a:solidFill>
              </a:rPr>
              <a:t>Adult learners seek out collaboration.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7200" b="1" dirty="0">
                <a:solidFill>
                  <a:srgbClr val="262626"/>
                </a:solidFill>
              </a:rPr>
              <a:t>Adults bring a variety of experiences that should be utilized in their learning.</a:t>
            </a:r>
            <a:endParaRPr lang="en-US" sz="7200" b="1" dirty="0"/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7200" b="1" dirty="0">
                <a:solidFill>
                  <a:srgbClr val="262626"/>
                </a:solidFill>
              </a:rPr>
              <a:t>Adult learners are intrinsically motivated and work best when learning has clear, relevant goals.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3300" b="1" dirty="0">
              <a:solidFill>
                <a:srgbClr val="262626"/>
              </a:soli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4800" b="1" dirty="0">
                <a:solidFill>
                  <a:srgbClr val="262626"/>
                </a:solidFill>
              </a:rPr>
              <a:t>Glickman, C., Gordon, S., and Ross-Gordon, J. (2007). </a:t>
            </a:r>
            <a:r>
              <a:rPr lang="en-US" sz="4800" b="1" i="1" dirty="0">
                <a:solidFill>
                  <a:srgbClr val="262626"/>
                </a:solidFill>
              </a:rPr>
              <a:t>Supervision and instructional leadership: A development approach</a:t>
            </a:r>
            <a:r>
              <a:rPr lang="en-US" sz="4800" b="1" dirty="0">
                <a:solidFill>
                  <a:srgbClr val="262626"/>
                </a:solidFill>
              </a:rPr>
              <a:t>. New York: Pearson.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0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11076-8968-4A4E-933C-981C4C44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1" y="623823"/>
            <a:ext cx="9337040" cy="56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7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DC0BA1-489A-4BF9-966A-B66C3B052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80993"/>
              </p:ext>
            </p:extLst>
          </p:nvPr>
        </p:nvGraphicFramePr>
        <p:xfrm>
          <a:off x="2267431" y="680254"/>
          <a:ext cx="8639504" cy="2225040"/>
        </p:xfrm>
        <a:graphic>
          <a:graphicData uri="http://schemas.openxmlformats.org/drawingml/2006/table">
            <a:tbl>
              <a:tblPr/>
              <a:tblGrid>
                <a:gridCol w="4298731">
                  <a:extLst>
                    <a:ext uri="{9D8B030D-6E8A-4147-A177-3AD203B41FA5}">
                      <a16:colId xmlns:a16="http://schemas.microsoft.com/office/drawing/2014/main" val="2968533156"/>
                    </a:ext>
                  </a:extLst>
                </a:gridCol>
                <a:gridCol w="4340773">
                  <a:extLst>
                    <a:ext uri="{9D8B030D-6E8A-4147-A177-3AD203B41FA5}">
                      <a16:colId xmlns:a16="http://schemas.microsoft.com/office/drawing/2014/main" val="3976878752"/>
                    </a:ext>
                  </a:extLst>
                </a:gridCol>
              </a:tblGrid>
              <a:tr h="1702237"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Plusses (+)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Collaboration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 away with useful resources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Resources to guide small group instruction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Minuses (-)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constraints to complete the created materials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vertical alignment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23568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2DF4C52-5FF0-4D93-ABE5-79F1B8D1A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750" y="472789"/>
            <a:ext cx="1375633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Final DAP Minutes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3/19/2022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286493-45B2-4214-9A04-9310FCC8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79" y="2014784"/>
            <a:ext cx="11088841" cy="43704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Wishes for next Time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 share out for each grade level district wide through department meetings/ PD days, etc. (R)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participation from new teachers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support in data analysis for new teachers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Vertical alignment chart for skills through grade 8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After school DAP to share resources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Lead teacher to facilitate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 should be a continuous process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Sister Schools - Communicate with 2</a:t>
            </a:r>
            <a:r>
              <a:rPr kumimoji="0" lang="en-US" altLang="en-US" sz="1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grade to prepare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Prepare schedule for next year DAP ahead of time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what we did this year to begin next year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Celebrate the movement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 at the State Test data over the summer to see if our DAP resources worked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Math took a bigger dip in learning then ELA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Students are not able to “show” their thinking on the computers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Special Ed students may need to do paper pencil test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Bridges or Ramp up for students going into the next grade level are really needed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 to have summer work to refocus the testing and then provide resources to support the mastery of the standards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9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5EC0F-014D-44C0-88E8-2B4F3779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9112"/>
            <a:ext cx="5442408" cy="5759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65D4D-444A-4836-BE4D-D1F6FF36DAFA}"/>
              </a:ext>
            </a:extLst>
          </p:cNvPr>
          <p:cNvSpPr txBox="1"/>
          <p:nvPr/>
        </p:nvSpPr>
        <p:spPr>
          <a:xfrm>
            <a:off x="1105686" y="2878451"/>
            <a:ext cx="49121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DAP meetings follow the Seven Norms of Collaboration from the Center of Adaptive Schools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8FE70-D741-42B6-AA6F-BEAE67D9C8CA}"/>
              </a:ext>
            </a:extLst>
          </p:cNvPr>
          <p:cNvSpPr txBox="1"/>
          <p:nvPr/>
        </p:nvSpPr>
        <p:spPr>
          <a:xfrm>
            <a:off x="923827" y="1277952"/>
            <a:ext cx="50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Norms of Collaboration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2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C7A24-977D-4E15-83B0-75FE6804065A}"/>
              </a:ext>
            </a:extLst>
          </p:cNvPr>
          <p:cNvSpPr txBox="1"/>
          <p:nvPr/>
        </p:nvSpPr>
        <p:spPr>
          <a:xfrm>
            <a:off x="1602557" y="725864"/>
            <a:ext cx="82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Inclusion Activity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AA40C-F42B-40A7-85D3-780B6E7F7E24}"/>
              </a:ext>
            </a:extLst>
          </p:cNvPr>
          <p:cNvSpPr txBox="1"/>
          <p:nvPr/>
        </p:nvSpPr>
        <p:spPr>
          <a:xfrm>
            <a:off x="1976487" y="2395383"/>
            <a:ext cx="8239026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The purpose of the Inclusion Activity is to build a culture of collaboration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Activities should allow participants to either practice one or more of the Norms of Collaboration or for particpants to get acquainted with one another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307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46BF0-CCAB-4790-8266-0BDFB884A069}"/>
              </a:ext>
            </a:extLst>
          </p:cNvPr>
          <p:cNvSpPr/>
          <p:nvPr/>
        </p:nvSpPr>
        <p:spPr>
          <a:xfrm>
            <a:off x="900260" y="2967335"/>
            <a:ext cx="5043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DAP Process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wAo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08S+ILPQIYpbxJnErbV8tQefzrD/AOFjaH/zwvf+/Y/xqp8Y/wDjwsf+up/lXE+G9I/ti6kh+0C3VFLFiM8V8tmGZ4ynjHQo2/pXPqcvyvCVMGq9a/X8z0H/AIWNof8Azwvf+/Y/xo/4WNof/PC9/wC/Y/xrh9R8N3EXkvp0v9oRS5AZBg7h1GDWeNJ1Lzmh+yPvUZYZGF+p7VwzzjMoPla/A7YZPls1dP8AE9I/4WNof/PC9/79j/Gj/hY2h/8APC9/79j/ABrzU6ZqAujam0l88LuKY6D1+lKml6i87wraOXQZYdgPr0qf7czHt/5KX/YmX9/xO9uvGXhK6lEtxpc0rg7tzQqTn161c/4WNof/ADwvf+/Y/wAa82XS9QaWSMWj74vvg8YpBpuoGMyfZJAoODkYOfYd6P7dzF9PwF/YeXd/xPSv+FjaH/zwvf8Av2P8aP8AhY2h/wDPC9/79j/GvKj1weDRWX+sON7r7jT/AFewXZ/eeq/8LG0P/nhe/wDfsf40f8LG0P8A54Xv/fsf415VRR/rDje6+4f+r2C7P7z1X/hY2h/88L3/AL9j/Gj/AIWNof8Azwvf+/Y/xryqij/WHG919wf6vYLs/vPVf+FjaH/zwvf+/Y/xo/4WNof/ADwvf+/Y/wAa8qoo/wBYcb3X3B/q9guz+89V/wCFjaH/AM8L3/v2P8aP+FjaH/zwvf8Av2P8a8qoo/1hxvdfcH+r2C7P7z1X/hY2h/8APC9/79j/ABo/4WNof/PC9/79j/GvKqKP9Ycb3X3B/q9guz+89V/4WNof/PC9/wC/Y/xo/wCFjaH/AM8L3/v2P8a8qrbsNA87SF1O7vBawSMViJQsGI9cDj8a1pZ3mFVvltprsZVckwFJJyv953X/AAsbQ/8Anhe/9+x/jR/wsbQ/+eF7/wB+x/jXm0Om3s5b7PAZVBIBB+99PX8KdBpGpzpvis5GXO3PQZ9KFneYvZf+Sg8ky9bv8T0f/hY2h/8APC9/79j/ABo/4WNof/PC9/79j/GvNp9L1GCIyzWciIG2kkdD9KfJouqxqzSWMgCrvb1C+uPSj+28x7f+Sh/YmXd//Jj0b/hY2h/88L3/AL9j/Gj/AIWNof8Azwvf+/Y/xrgL7RpY2s0s1kuHnthMwx93P9KqnTNQE6wfZZPMYZHoR656Yqp5zmUJcrXlsKOS5dJXu/vPSf8AhY2h/wDPC9/79j/Gj/hY2h/88L3/AL9j/GvMHtbhbkWzRETEgBOuSelbq+GULraNqUY1JlytrtOSfTPTP406ecZlUvypfd17evkKpk+XU7c19fP8fTzOy/4WNof/ADwvf+/Y/wAaP+FjaH/zwvf+/Y/xrzSTTr5Ekka2cJHJ5Tt2D+lOGl6gZmh+yOHUZYHgD6npWf8AbmYdvwL/ALDy/v8Aiek/8LG0P/nhe/8Afsf40f8ACxtD/wCeF7/37H+Nebf2XqPnPCbRw6AFg3GB25NXk8PXTaANW3AfvvLMRIBA9eauGcZlO9lt5ESybLo2u9/M7v8A4WNof/PC9/79j/Gj/hY2h/8APC9/79j/ABrz6/0mRb1LexjnnzEJG3LgjI5/CoDpWpfaEt/schlkGUUc7h7HvRLOcxjJxt5bDjkuXNXu/vPSP+FjaH/zwvf+/Y/xo/4WNof/ADwvf+/Y/wAa83l0nUopIo5LOUNMSIxjO4iobu1uLRwlxEY2PTnP8qiWe5hFXa/AqOR5fLZ/ienf8LG0P/nhe/8Afsf40f8ACxtD/wCeF7/37H+NeVUVn/rDje6+40/1ewXZ/eeq/wDCxtD/AOeF7/37H+NH/CxtD/54Xv8A37H+NeVUUf6w43uvuD/V7Bdn956r/wALG0P/AJ4Xv/fsf40f8LG0P/nhe/8Afsf415VRR/rDje6+4P8AV7Bdn956r/wsbQ/+eF7/AN+x/jR/wsbQ/wDnhe/9+x/jXlVFH+sON7r7g/1ewXZ/eeq/8LG0P/nhe/8Afsf40f8ACxtD/wCeF7/37H+NeVUUf6w43uvuD/V7Bdn956r/AMLG0P8A54Xv/fsf40f8LG0P/nhe/wDfsf415VRR/rDje6+4P9XsF2f3nqv/AAsbQ/8Anhe/9+x/jR/wsbQ/+eF7/wB+x/jXlVFH+sON7r7g/wBXsF2f3nqv/CxtD/54Xv8A37H+NH/CxtD/AOeF7/37H+NeVUUf6w43uvuD/V7Bdn956r/wsbQ/+eF7/wB+x/jR/wALG0P/AJ4Xv/fsf415VRR/rDje6+4P9XsF2f3nqv8AwsbQ/wDnhe/9+x/jR/wsbQ/+eF7/AN+x/jXlVFH+sON7r7g/1ewXZ/eeq/8ACxtD/wCeF7/37H+NH/CxtD/54Xv/AH7H+NeVVPYRW810sd1dfZoj1k2lsfgKqPEGNk0k19xMsgwSV7P7z07/AIWNof8Azwvf+/Y/xo/4WNof/PC9/wC/Y/xrite8PW+lxxhdT+0XMyh4oVibLg++Ky7nS9RtovNntHRM7c8HB9DjpW1XOMypNxklpvpf8jGlk+XVEpRb187fmek/8LG0P/nhe/8Afsf40f8ACxtD/wCeF7/37H+NebtpWoLGJXtJBHwSe4HqR1FX9X0CS3kto7HzbkywiRsgAL+NCzfMuVyttbp3/wCGG8ny5SUbvXzO5/4WNof/ADwvf+/Y/wAaP+FjaH/zwvf+/Y/xrzrSdLmvdbh02QNEzvhz/dHc/lWtb+GrOfe/9rCGM3LW8O6MkuRj0HvVUs1zOrHmjbt0Xbu/MmrlOW03aV+/V/kjr/8AhY2h/wDPC9/79j/Gj/hY2h/88L3/AL9j/GvO7nRr+K/ns0hMjQthmBGPz6CoU03UHkkRbWTMZw+eAPxPFZf23mN7W/A0WSZc1e/4npX/AAsbQ/8Anhe/9+x/jR/wsbQ/+eF7/wB+x/jXmsGmahMWEdrISpw2eBn05pDp18FkY2sgERxJkY2ml/bmYWvb8B/2Hl+1/wAT0v8A4WNof/PC9/79j/Gj/hY2h/8APC9/79j/ABrzlNG1V22rYyk7N/8AwH1pkWl6hLu8u1dwpwSCMZ9B6/hT/tvMe3/kov7Ey7v/AOTHpP8AwsbQ/wDnhe/9+x/jR/wsbQ/+eF7/AN+x/jXm6aVqTxeatnIUwSOOSPYdTUf2C9+zG5+zuIh/EeP060nnmYLp+A/7Dy/v+J6Z/wALG0P/AJ4Xv/fsf40f8LG0P/nhe/8Afsf415VRWf8ArDje6+40/wBXsF2f3nqv/CxtD/54Xv8A37H+NH/CxtD/AOeF7/37H+NeVUUf6w43uvuD/V7Bdn956r/wsbQ/+eF7/wB+x/jR/wALG0P/AJ4Xv/fsf415VQelH+sON7r7g/1ewXZ/efQdncJdWkN1GCElRXUHrgjNFVvD3/IA0/8A69o//QRRX3dKTlBSfY+FqRUZtLucf8Y/+PCx/wCup/lXMeA720sdQnkvJI0QxEAOcBj6V0/xj/48LH/rqf5V5pkV8Pm1d4fMpVIrVL9LH2+U0VXy1U3s7/mdloniKOTxPatN5NhYwbwFU/Ln1JPeq9jqEFxo2q2Ml4kV1PcCRJJGwGUE8ZrlcijiuBZjUtaWu/4pL9ND0Hl9O946bfg7/wDDnoC61pn224tzdxl2sPJF1ngtgcZqpoWo2Vnp93ZT3Frd3G0FXlkKo/8As7gRXFcUcVq82qOXNZX1/HUz/suny8t30/A7iy1uOe/mF+unrBIVEiLNwoGfmVs8mnQ6hpbQTW1xewzWgZ2hkLFZYvTAz82a4XijipWaVLWaT3/EHllNvRtf1/X6j5MeY+0kjccE9xmm0ZozXmHpWCijNGaACijNGaACijNGaACijNGaACijNGaACur8KXwtI4I7jUrd9Pcn7RbSkfIPYHk1ymaTiujDYl4efPH+v8zDEUFXhySO/wBCvfD9tepcxy2+0XDFfOkKmFeMbRnmoZdWshZxxx3yD/TS7AN/D61w3FHFdyzepFJRil/S/wAjj/suDlzOTf8AT/zO51rVbK5fVFjvUl81ovKAbO7DLnFamr3Vtp+vT3V3eRhH0xY1hLfMzEHjFeZo211ZeqkEcVb1fUrjVbsXV2UMgQINq4GB0q1mz5G2ve0t2+1/mZvKleMU/ds79/s/5HYaPrGlwzRLLNAd2miL5mwobP3SR0qvHrbNe2qv/Z1rDBGY1ijl3rIp6qWzxxXF8UcVm83qtrTY1/syndu+5v6tdWFt4sjvNPYPbROjgBsgYxkA1uQnT7jxrBq8OpWxjYh9hcBt393FcLkUA4ORwaypY9wldxVubm9GaTwKlFJSd+Xlv3R3V1LGLHUbG8uILW5fUBcBHkGCuc8GrEutaSw1K332tw0pRo/NcqjgY7gjHSvPWbccsSx9TzScVqs1mtort+DXp17GP9lwe8n/AFb/ACO5ttajutVlfUjYCF41jeFZflwM4YNnrz0qndXljN4amsLa8Qut75y+Y+0snPTPWuS4o4qJZnUkrSV91frrZ/oaLLoRacXa1vTQ7z+1tOe5u41vI0M2nLCku7gPgfKT2p+latp9tc6FbzX0TNaRuJpt+VBPQZrgOKOK1WcVefn5Vf8A4NyHlVNx5bv+lb8jt31iAWmlvDfwi4gnkb5znAPTPsayvGk+n3E1tLZtH5jIWnSJ9yByecGud4o4rnr5hOtTcJJa2/BJfjbU1pYCFKanF7X/AB/4cWijNGa4DuCijNGaACijNGaACijNGaACijNGaACijNGaACijNGaACijNGaACijNGaACijNGaACgdR9RRmjNO4Ha6jq+mr4l0e886OeCC3VZNpztO3H6Ui6hZWEF6099FfC4nDRxK+7Aznd7Y/pXFcUcV6X9qVLydlq2/vtf8jzv7NhZRu9NPudzvptW06PUdU1D7dHLBd24jihDZOfQjtikGr2a3ls0d9bNH9mWOaN2wHHGRnsR1/CuC4o4q/wC16nZb3/P/ADJ/sqn3fb8LHb4sbNdb1aykzEVEVm2e5Azg+1VvD2tW2n6NaCV45JBeM8sZAJ2kDn271yxuJjAsBlcxKchM8A1HkVDzKUZqVNWsv15n+P4FrL4yi41Hf/JKy/z9Tu7fUtKhj1a3861u2uZhNH5shVWHoWBGCKis9bWa8nN6dPWGQqslv5nylRj5g2eoriOKOKFmlROOisun37/eT/ZlPW7ev/A/yO2ur3TLjTPsNlqKxNFeCXfI23enHc9cYqzdaxpeoTarHHdRwiQIY2c4D461wHFHFNZrUtblW1vwsH9mQ/mf9NP9D0e51nTFiuVh1KJj/Z3lIQ3VuOKwIbq3u/DWnWsWoR2M9rIxlLNgnPcetcvxRxSq5nOq25Ja+vfm/MdPLYU1o3vf8Lfqd++vWsdlp0lithc3FvCyM08pRkPsM85rO/tC1m0Ga3vLi3kIjLQurYkRyR8gGeR15rkeKOKJ5pUne63VghllOOz63/G/6ijpRRmjNeYeiFFGaM0AFB6UZpCeKAPe/D3/ACANP/69o/8A0EUUeHv+QBp//XtH/wCgiiv1Wh/Dj6I/LK38SXqzA8fRxy6joUcqK6Nd4ZWGQRg1r3uneHLK3a4vLPTbeFeWkljRVH4msrxz/wAhXQP+vz+hqh8aPDM/ijw1Ha2Gp29lqcMyzWa3LDyZpFIO2RT95eOlcNKEZYiq5RvrH8kdtWco4ekoya0f5s29ng/7CL8jRhaFgvnHywmT0Gemav8A9h6N/wBAuy/78r/hXyf8UNUvPGvwO1W113TLfSdS0LxBbWc40klLWblfnGDjPP4V2niyx1qXxjY+AtNn1ufTLHSEvLaSHWBBNLMcYLu7ZdRjp716X1Sly35Vv26Wvc4Xiaqesn9/W9j3z+w9G/6BVl/35X/Cj+w9G/6BVl/35X/Cvn6+uvFN/wDEO38P+KtcuNJlfw+8txHaXe1fMUAqQwOM8ZOK9K/Z91vVfFXwisbzXGf7SzT25l5DOiSMitn1KqOalYWm4ylyrR/q1+g3iKqcVzPW3Xukzrbe08LXF3NZ28GkzXMOPNhQRs8f+8o5H41a/sPRv+gVZf8Aflf8K8m+GWk6Zovx58W21gQN9pCzs0m53bLdSeTXpPhWxhsRqzWuuzas8108jCSZX+zsSf3Yx0A9DWcaNJwUuVbX287FTrVYzceZ79/K427bwXaXP2a6bRIJu6SGNSPqD0rQTRdEdA6aZYspGQRCpBFeN+A7fQLr4ceKrrxHDYyaiL29+1yXKqZE/eOEwW5Hy7cVy/huPxBrGoeBPDeqavqlja3llOZFguGjd41b5OQc9O9X9Xpc3Lyr7PTvf8rE/WKtr8z+11/l/wAz6O/sPRv+gVZf9+V/wo/sPRv+gVZf9+V/wr5kvINX8ceML+2j8X3NjeaZrQtYpE1sW8Zto25QwbgzucD5sc1u/HTXrjStfi8QeHbvW/tWl6nZ6bM7XwW1AkdAVMOcuSrfeweaIYelLl91e95emv4oc61aMpR5np5v+uh79/Yejf8AQKsv+/K/4ViWl34RuvF154Xi02A6jZwJPMps8IEbphsYJ46V4d4sutY1Xx18S5H8QarbR+G7S21DT4be5ZEEhTJDAHlTjpWjLq/2z4yeNo9a1G7ttLXwnbzy/ZpTG0Z6lkI5BpPD00k+RbX28rhGvUd1zP7/ADS/U97/ALD0b/oFWX/flf8ACj+w9G/6BVl/35X/AArwDw3BrXh74IXOqWOq6zqY8RX0BgFzfEzWtrI4UBXY/IxQ9SeDXovwR0vxRozavYast1/Y6yqdMN3qCXc+3A3BnUnvnrTeGo3a5Vp5dbJ2/En6xVt8T+/5Hdf2Ho3/AECrL/vyv+FH9h6N/wBAqy/78r/hWhRS9hS/lX3D9vV/mf3mf/Yejf8AQKsv+/K/4Uf2Ho3/AECrL/vyv+FaFFHsKX8q+4Pb1f5n95n/ANh6N/0CrL/vyv8AhR/Yejf9Aqy/78r/AIVoUUewpfyr7g9vV/mf3mf/AGHo3/QKsv8Avyv+FMm0bRY4nkbSbMhFLHEC9vwrTqO6VpLWWNRlmRgPrik6FK3wr7hqvV/mf3nnmn6/b6hZteWPwy1Ce2DOqyBbUbtpIyAZM9q3/CD+HvEuiR6pbaHDbozMhjmgTcrKcEHGR1HrXP8AhW48YaH4fOkyeBrmdkeXEiajBhgWJBGTx1re+Fmk6jovhKKz1S3FvdGaSRoxIH2hmJAyOD1rX6tQtL3V0tovMwWJxHNG8nre/wCFjQ1ez8OaVplxqN7p1lHb28ZkkbyF4UfhVPwzL4R8Q6BZa3ptlZNZ3qB4GktwhYHtgjOfaq/xR0fXtf0qy0zRZltle7R7qY7TtiGcja3DZyOMHpWX4J0LxFoepahp2qWq6rpi3gn0+63Roy7wS+UXAABOAABWccPSd7xX9f8AD/gbPEVdLSf3/wBf0xPHHi74f+DtVttN1nTgs0678w6c0qRp/edlUhF9zgV1NtZ+GbiO3eK00wi4QPCPLTLqe4HeuA+LXw31Pxf4in1O2uLmEQaaUtUjuvLiuJssRHMufmjPGQeOTVG38EeLm8W2F9fG7it1SHaLKeER2pUNuUhgW28j7tKNGlyq8Fe76dOg516qu1N29fQ9Q/s/w357W/2TS/OUEtHsTcB6kdaT7D4Z8nzvs2leVnG/am3P1ryXV/BHi668N6xpMGjPDq09yJY9XF+oM0YlVin3ty7lBHpzUmkfDrxBNrdpcXumtaaT9t86SwN9vEahAM8Ng8joKr6vS091a+W39foDr1VFvmfXS56Vqr+EdNubS1urXTlmu5VihjESliT0464960W0jQVJDafp4I65iXivL4vBHiFfGNvcTaSswh1X7UupNdqf9HwoEYQnIxg9u9Wvip4I8V6z4qS+8P3LpaXMKrdj7Ts2mPlABnucZpKhRcIvkV35LTT/AIf5h7erzNc7svN662/yZ2eqTeD9M1Sz029tdPinuyREGhXBIGTk9B0q89h4ZR40e10tWl/1YKoC/wBPWvK1+H/izWtO0efxLawvqCm5kvFS5BVGZHWMA556r0rN8ZeBfiJdeAbHw/plmpuobN0juEuoxLHIWYgF3OcYI5Ug044ei5KLitXvYHXq2vzP7+p7JbWfhe6nmt7aDSZ5oDiWOMRs0Z9GA5H41n3t94GtPL8z+x3D3H2bMYjYJJz8rY+6eD1rm/hD4P1Tw14p8TXepaVDEmpNDJHdJMrGQgMGDDOQeRXPaD8MdTtbnU7S60S3+y3XieTUjMs64kt2LkZGc5GRxVSw1FOySe3T0v8AcTHEVXCUnJprpf1/4B6zJp3hyOATyWemJETgOyIFP406XSdBhiMsun6fHGP4miUD868Vl+HPjyKQEyXMmnx3U+yzhuo2YxsTsYeZlRjPTqMV2PjDwnrs/wAPdJ0qzW61Sa0uUkuIbm6WOSZBnILghal4ajr7q3XTv1+Qlia2mr2fX8Pmdwml+HnUMtjprK3QiNCDSSad4cjEZks9MUSNtQsiDcfQeprxfRdD8UXuhWtxo+nzPLZavdCWza9ClUYOB8xOCASOKZY/Dnx7Etj/AGhNevD5To8NtdQs1u5lZt4MmR0I+7zQsPRcFLlWtui6q/8AXqJYmtzSjzOyv1etnb+vQ9onsvDEHmefb6TF5S7pN4Rdg9TnoKq2v/CJ3V8LW2s7CYmHzhKkKtGU9Qw4NefjwLrRXxJp8elzzW+pae8b3Go3ccjzTYwoTbyqnvniqM3gHxe/gjTtLsrL+zpbfSI7WSCO9ABkVkLAFTjkA81SwtDql93r/l+IPFV+7+/0/wCCesmx8MiHzza6WIv7+1Nv505tN8OKiO1npirJ9wlEw309a8a0X4Z+KJfEttdX9i1tozXaPJYG/wB4jRYgpJw2DlgTgetXdH8FeL9LFqw0qW8vbe+ka3M9+jWscBbjchOSQOmOlKOGpO94parovvKniasbWk3pfr9x6vcaf4btyq3FppcJbhRIiLn6Zpx0zw8JfJNjpokxnZ5aZx64rh/jBofi7XHtrbR9Ot5rTyvnljeNZo5cjGDJxt69Oelc1YfDnxodX8T39xK0U93ptvb2E/2vcQ6oocAZ+XOGGT1zUrD0nGUuVaeW5Uq9VOK53r5vQ9et9L8P3EfmW9jp0yZxuSNGGfqKk/sPRv8AoFWX/flf8K4f4S+HdR8NjUdQ1qbULZZIUDRXc8Bhj2D5nXywAM9STXUnxr4Oz/yNeh/+B8X/AMVVTw1FOyivuRMcRWavzP72UvFd94O8MrbNqtjaobmVYo1S1DkknGcAcD3q7p0XhjULu4trTT7OVrfAkYW425POAcYNc7470vw78RdLS10nV7W7vLeVCstleqWiG4Ek7T0xnisz4PeCNc8H+INTWVrz+zpnZi9xdiUTNnhkUH5OMcH0qYYem780V9w54morcsn9/n/kd/8A2X4e+0fZ/sOm+djd5flpux6460kem+HZN/l2Wmvs+9tRDt+vpXmGmeB/FcXiZZbqCR5F1Jrr+1vtg5gI4h2Zz+mK6b4XeFdT8NeAbmzurdDrErTMTJN5m8sTtBbPSlGhScHJxX3BUr1Y1ORSb87s0PEmqeBvD+mw6jqEWmi1muo7VZI4lceY7BVBI6ckVr/YfDP2YXX2XSxAekm1Np/HpXgev/DT4g6ray7tKDRNe2dw1m93CqHy5UaTaFwBwpxnmukfwN4nF6dQbQ5ZtLa5Z10L+0FAiBVQG3Z2nkE4960+q0bbL7vT/gieJq2Tu931PXBpWgMu5bDTiuN2RGmMetNTTfDkk3kpZ6Y0uA2wIhbHrivLF8C+NLPw/o9nYpvluGkt9UV73/UWzlW+QlvmYbQBjPU0nhr4eeItL8dW01xPqz2FndM8FxFcw7Hi2kKkgI8wjGOM9aUMNRktYpfJDeIq6+8/vPWv7D0b/oFWX/flf8KP7D0b/oFWX/flf8K0KKn2FL+VfcHt6v8AM/vM/wDsPRv+gVZf9+V/wo/sPRv+gVZf9+V/wrQoo9hS/lX3B7er/M/vM/8AsPRv+gVZf9+V/wAKP7D0b/oFWX/flf8ACtCij2FL+VfcHt6v8z+8z/7D0b/oFWX/AH5X/Cj+w9G/6BVl/wB+V/wrQoo9hS/lX3B7er/M/vM/+w9G/wCgVZf9+V/wo/sPRv8AoFWX/flf8K0KKPYUv5V9we3q/wAz+8z/AOw9G/6BVl/35X/Cj+w9G/6BVl/35X/CtCij2FL+VfcHt6v8z+8z/wCw9G/6BVl/35X/AAo/sPRv+gVZf9+V/wAK0KKPYUv5V9we3q/zP7zP/sPRv+gVZf8Aflf8KP7D0b/oFWX/AH5X/CtCij2FL+VfcHt6v8z+8z/7D0b/AKBVl/35X/Cj+w9G/wCgVZf9+V/wrQoo9hS/lX3B7er/ADP7zP8A7D0b/oFWX/flf8KP7D0b/oFWX/flf8K0KKPYUv5V9we3q/zP7zP/ALD0b/oFWX/flf8ACsfxppOlweFtQmh061jkWLKssSgjkdDXUVieO/8AkUNS/wCuP9RXNjKFNYeo1FbPp5HThK9R4imnJ7rr5lzw7/yANP8A+vaP/wBBFFHh3/kAaf8A9e0f/oIorpofwo+iOav/ABJerMPxz/yFdA/6/P6GtbxT4d0bxRpMmla7YreWcn3oyzL+qkEfnWT45/5Cugf9fn9DWf8AGzxbqHhHwl9s08x28k0qwm+mj3xWYYgGR17gVyUGvb1r94/kjrrp+wo27S/NmxH4G8Jx+FG8KrolsNHcfNbckN7k5yT75rP1r4W+A9Y0my0rUvD8U9pY/wDHsvmyKY/bcGDH8TXnHxL+Jnizwj8HLbxBpep2Pie+kvYYv7SsbZDAUYjKlN3DHPFdxrPxKuNI8OWWrXXgnxJIZVVrmGOKLfaqf4ny+MfQk16couzk31t8/n6/I86PRLtp/XmY+qfB3TtR+ItvqNza20nhyDTfsi2bO+7dkd85xx616hZ6dY2emJplrbRw2aR+UsSDAC4xiuE1z4uaJp+ppp9npmp6rPJYC/iFminzIsAnGWHQGn6j8WNDj8O6Lq2l2V/rD6w5S2tbNVMoI4fcGIA2nOee1Rryv1f33f8AwR7yT8lb0SX6WJ9K+D/w50rxKPElh4big1YSeb9pE8pbd6nLYNdXo2i6Xo7XbabZpbG7mM85Un55D1Y5ryL4S/ELW7rRvFWqaja6rrUltqRjtLGBAZlXH3BkgD8TXSzfGHQIPC8Otz6fqUbtc/ZZ7Iopnt5ufkcA4zkY4JqmnFKPkvxs0vva+ZKaleXm/wAL3/C/yNjWvhl4F1nxEniDUvD9vPqSEETb3XJHqoIU/iK2rjw5otxrVnrUmnwtqFlGYrabkGJT1AHSuE8cfFJNP08WdjoWtSajNZvcSiGNCdPTna8vzcZxxjJ5q78J/EGq6l8Hodcvrprm+MUj+bIMk4Jxms7qMJS6R1/Pb7i9XKK6y0/L/M4rVPhH4sv7HVNBlvNO+z32u/2quqqu2aJN+7ydg5PpnP4V6RrPwx8Dazrp1zVfD8F3qLCPdM7v8xjwVJUHGRgc47VnfCvxtcap8LIvFXii5gRxvMsiJsXA6AD1qpa/GTSJNMvrq50PWLO6tYhcLZTInnTWxI/foAxGznPJB9q1knTvD+X/AC/yQozdW0+/+f8An+h1b+CPCr3esXTaNAZtahWDUXyc3CKMBW57D0qtqfw58FalcahcX2gW80uo2i2V2xZgZYF6IcHoKrXfxJ8P29/bWx850msGv3mXBSGIDOX5z+XpXLaz8VG1XwZ4mWz0vVvD2rWemvdWv21UVpUHAkTax45HXHWoautf6tp/n+I4vVWfb8bNfp+HkdZ4f+F/gXQNA1DQdJ8Pw2+m6iAt1b+bIyuAMD7zHH4Yq74F8C+FfA9vPb+F9KGnxXDBpVEzvuIGP42NcfaeLdctf2YrbxkLpZtZTw9HeGaZdwaXygSSO/Nc74N8bfEDRfDvhvxV411nTdY0fXRCsnkWQtmsmkIA5BO8c+1aShKM3HzS+fREJrkUvV/duz3aiuI1X4jWWm+LLHRbnRtUWzvGEceqmNRaiQ9EJLbs/wDAce9cp4R+KPiLU/jFr/he98L6rFpVlEGhlMMY2YH32IfJDduO4qIrmdl5/gVL3Vd+X4nsVFcP4N+I1n4g8U3Xhm60XVND1WGMzR29+iBp4ckCVNrN8px3wfau4oaasAUUUUgCmTyeVBJJjOxS2PXAp9R3KGS3ljXALIVGfcUnsCOF0jxV401bTW1Ky8Kaf9mLuE36phiFJGT8nHSuh8CeIG8S+Ho9Uks/sbl3jeLzN4BViDzgZ6VzXhyw+IGiaIdJi0rw7cRq8myRtRlUkMxIyPKODz61vfDfQ77w94Yj0/UHga582SR/JYlBuYnAJAJ6+la2haXyt+NzFOpzRv53/C36jPiL4wt/BmlWl7PZTXjXd4lnDFEcEuwJGT2HympfDHi3T9Zso5ZAbGdriS18iVuTKhIYKf4uhrn/AI8eBbr4geFLLR7aOxnWDUYrqaG7kZI5UUMCuVUkZyO1TfDnwnqnhPT4tPitdMSxNwzpZxzMUsYyDxGSuXOcdQtKKi07/wBbf8H+t9pdLf1v/wAD+tk1r4l2em+JNS0htKupYtL8r7bcqwAQSAEbVxlutdZHrmkvdQWn2+BbmeMSRws4DlT7V5p4j+EZ1X4g6x42P2NtUzBJo8rs37l41XIcY6Ej3qvJ8J9Wm8TXmo3l99ojvp/tDMl/JELeTaAQIgpDjjuRWV2oba6/8A0nGPP7r0svv6np8XiTQJTdCPV7NvshIuMSj92ff0pj+KfDiWsV02tWIhlOI380YY+1cBqPgHxFqHgD/hFpbfRYWtpoZIZ0mc/afLYH94Nny5x2zVPwp8J9TsPG9t4k1GTTDH9pluJbWHcUjLKQAuQM445OKtrb+vn+fpbzMo6p3/ry/rv5Hod74v0O312y0VLyKe+un2iKNgWQep9ua1bnU9PtmK3F7BEwYKQzgYJ6CvNPCnw61zR9ZshI+mS2VpqM16LoO32iQPj5Cu3Axj1pPiP8L9S8T+MZNWt9Rgis3t1PkuWBFxH/AKt+B05OaS+FX3f9f5lSVpySei/H+tzsdX8b6HpXiO30W+uVheZWbzmYBFIB4J9eK0Z/Eegw3NtbS6taJLdAGBTIMyZ9PWvNLT4X69cWFu2uXun3moNY3cd1IN21p5lcBlyOgLVQu/hb40k8IaV4bXVrJra0t1j+W5kiCMHYk4CHzAQR1xiqjFWXM9b2+Wuv5CnpGUl93yPU/D/izQNeudRttL1CO4l02Ty7pR/yzb/IrCj+Kvg2YJJb6kkkP9oPp8sp4WGRAxO72+U81L8OvDGpeHb3W1vFsWtryZZIJIWPmHgghwQAPwJrmdC+GWq2tz5d7/Zclomv3GpLtLbnjkWQBWG3G4Fx37UOy28v+CTFye67/rY9HuvEOh2tpBd3Gq2kUE+PKkaQYfPTFT6nqmnaZZfbdQvYLa2yB5sjgLz05rxrUvg9rjava6lb38UiRQz272kd7JbKySOxzvVSeA3THauz8ZeDr+80bRY9KW0mk0uQSG3vpmMcg2kEFwpOfTiiSS2Y1f8AB/18zrbXVtGkjSS2vrRklDMpRxhsdTTZPEGiR3NvbPqtos1ycQp5gy59q8a8F+CfElx4U065sYbK3vbae8hlgumeNAkhPzLhSTj3Aqzpnwf1qz8RR3896l3bSJCssUeoSW4jMbA7gAhD9OhxShaUU2FS8Zcq13PTNf8AHHhXQ4LyXUdZtY/seBOgbLIT0BFW4/EmlNA9417apYrCJhcGYbSp6H6c1wmqfD/WryLxBaW8OmWdnfRfuYzcPL5ko6O2UGz8M0niP4fa7qt5Dqi/2UlxFDF/oZkfyXdOqltudvvj8KmPS/8AWn+ZTtb+vI7y48U+HbeyhvJ9asY7ecExSNKMOB1xU769oyyWsbanah7vH2dfMGZM9MeteU2nwh1E+NNI8Q3cuneVFdXFzd2aszRoZI2RVjyvIBYHnFaGl/DvW9L1bS72xTTI7m1kKyXxncuIC5JiEe3B4PUkYrXljfft/XyJbdl8/wA3b71+Z6JqXiHQ9NvorG/1S1trmXHlxyOAzfSln8QaJBdzWk2qWkdxCm+WNpAGRfUivP8A4s+BvFvi3WIBY6naxaSqxsYmneJhIrA5+VTuGM8Eiszxf8IdS1ttdmh1C3tri/ubWeGRGZWxCVJUsB8udvUZrOGr10/4f+mO+qR61p19p+rWIubG4hu7aQEB0IZW9aT+y9L/AOgbZ/8Afhf8K5zwLop8J6Fd3GqboZGJmuD9tkuxgDqCyg9B0xT/APhY/g3/AKC0n/gHP/8AEU3a+gk2M8V+K9D8HanYWMmn7Zb5uGhjVQq5C5J+pFbPh3XbbXGvGs438m2m8kSt0kIHJX27VyvifSfCvxS06OOEQ3n2SZczSQujRDqdu5RkkcVB8I/h4/gfUdUaGK0t7S5Y7VglZ2mO4kO+QNrbcLgZ6URd7pocracvzO2TXNHfUX05NTtWu0Xc0IkG4D6VA3iTSG0e81SzvIr2C0QvKYGDYwOleYeG/hLrGmalEs1xpz21vfXF4lyrN58hlCgIwxgAbfU5zXZeGvBs2kfC3/hFVa2W6Nq0TSJnYXI69M1L+GVum3mU0lJJbG1oXirQdZ0gapZ6lbNAIllk/eDMQK5w3pilj8T6TPdWEVpcpcx3qysk0bAoAgBOT+NeS3/wb1/Vpje3N/ZaZcRadbWUcVlM5STyWVt7NtBUttxwDjNb+nfDXUFt5WlmFvc3FtPDOzX8l1kuqqpBZFx05q5JJu3Yzd7L1PQbDxFoV+JvserWk/kkCXZIDtJ6ZqwNU05pVjW+gLtIYgocZLjqv14ry6w+GuvNp1ytx/ZGnXSaWbK0azd2Vn3KRI+VHTb0561D4A+FGu6R4psNX1zV7a8jt0E7pEW5uym13GR0ILH8acVC9m/6/wCDb5XSBuVr2/r/AIDfzSZ7HRRVXVbP+0LCS0+1XVrvGPNtpCki/Rh0qC0WjwM1xFt8Qre+uXk0zR7y80yO4NvJeqQAJA2GAX+IA+9dZptiLLT1szc3NyACDJcSF5Gz6k14/e/CHUHsrLRFh0u6sbHVX1GzvZZ3Se3Lyb2UIFIbknqRSej0/r+v6fc+w31PUbjxZ4bt3mSfWrKN4CBKrSDKE9AfSo9Y8X+HtL0H+2p9UtTaNG0kLCQfvcDOF9TXG33gPxNb+GL6y0LULG2vrzVzdzSncPMgKgFN4GVbjqAawT8KPEkWkWEEc2lXU0K3kci3U7uFExyGVtmSw9wKa1/ry/pBOy21PTdB8Y6Fq2n6ZcreRW8upRCS3t5XAkIPtVu4162h8SwaC0chnmhMqsB8oAOK8f8ACfwY1rRdW866v1vrWf7OZkj1CS3ERiVRlVCEP93PJFeh+JNF8RDxhp2uaHBptzHBbGCWO7uXiI54IKo2fxxW0lDn0el3/wAD8TOPNya72X36X/U6KTXtGj1FtOk1O1W7VS5hMg3ADqcU+fV9LgjMk1/bxoIxKSzgDYeh+leVaF8KNStfFGpXepXH2yx1DUJb47NRkTyGcH5RFs2sBnqSKS++FfiLUvBl/pmoapajUTexPZzwOyBbaJl2Rk4yDtUDIBrJLa7/AK/r8i56N8uv9f1956XB4k0u6vdPt7KdbtL8SmKaI7k+QAnJ/GsfVvGWoWPi6Hw7H4Zubh50aSOZZgEKKQGPTjGRVDwR4JvtGvNOvJysbwyTvcIb57ksXRFBVmVT/D0xW3q/h+6vfGVnrCTRpbw2U1uynO7c5XBH/fJqdmvnf8bfoN25X/XX/I0o9f0aSa7hXUrUy2a7rlBICYh6mooPFHh2axa+i1qye2VtplEo2g+lee+Hvhx4g0dtRaG+U3PlTLY3bX8jAF33YaEphfqCax/DPwh8R2+pXV9rV9ZXButVtr2VDcSTfLHsDDLKM52n86a1S+X4vX7kFtH5X+f/AA56/YeINDv7hLez1W0nmddyokoJI9QK068i0b4U32neKfDmrxzWCLpl3dTXAQtudZNm0DjttPX1r12rlGKSsxW/r+vvCiiioAKKKKACsTx3/wAihqX/AFx/qK26xPHf/Ioal/1x/qK5sZ/u9T0f5HTg/wDeKfqvzLnh3/kAaf8A9e0f/oIoo8O/8gDT/wDr2j/9BFFaUP4UfRGdf+JL1Zh+Of8AkK6B/wBfn9DV7xnYalqOnC3soNNvIWyLizv4g8VwuPung9+fwqj45/5Cugf9fn9DXV1y4dXxFb1X5I6sQ7UKPo/zZ4IPgXqKfDTXfDdtfafaT6lrEepwW8SsLa2Cbf3agDgfL2roPHfgPxn4nvB5mpW6WEuni3a1W7mjWGUfxgIRuB98163RXoSfNHle3/At+Rwp2d1/Wtzx/wAP/CvWtN8UWOqSahYtDbaA2mMqhtxkKgbh7cVn+F/hJ4m8N6L4Waxv9Ml1XR7i5acvv8qSOWRmG3vkBq9woqnN/jf8/wD5Jk2VreVvuSX6Hhmm/Cnx1p1jdLB4jtBJd6x9uu44ZJYRcREcxllwR+FLpXwd120s5oTqFiDLra6kAXkcqnzfKWbknnqa9yopKbTT9Pwtb/0lE8i/P8b3/Nnl3inwD4hfxdq2s+HLywiGtaeLS6NzuJiYDh1A4Pbitz4f+Eb/AMPfDKPwveXUE12sciGWMEIS3fnmu1orPlXI4dHp+b/Vml3zKXVf5JfkkeN+Gfhv4mT4azeAddbSjZFWKXVtJJv35yuQa0vAnw3bT0m/trS7B7x9NOnm9W7mmd4yMbcSE7V74FepUVo5NuTfXclKySXTb+vkeB/Dr4Ga5pGk+KrTxJr9tqMuqWLafYSR7v8ARoNzkA5H+329K2rT4Y6pJ4b1fT7qz0+LUrrS3sYb43s8/XHBDk7V4HSvYqKJSctX/X9X17gkk7/10/DRW7HnTeA9TP7PyfDz7Xa/2iNEXTzP83lbxGF3euMisHRvhv4qvdA8LeG/E11pS6LoYj+0QWwZjeNHjacsMqARXsdFN1JOTk+9/mtgSSjy+q+/c8T1f4V+L9U12K61DXob2O21NLu2eWeUbIQCPK8sfJx64rppPBfiC28da9rWl3tpDb6vpy24kJbzYJVXAYdsZr0aioWi5V5/ikn+SHL3pcz8vwd0eO/D74Y+INH+KkPjTVr22cLpAsZU+0zTySSBiTJmQnAOc4FexUUU3JuwdbhRRRSAKZPJ5UEkmM7FLY9cCn1Hdo0lrLGvLMjAfXFJ7DRwejeI/HWsaY2p2Wj6KlsXkCCWd95CkjnHHaui8Ba/J4k8OxanNbC2kLvG8YOQCrEHB9OK800PUPjNoOlS6Pb/AAv068hSSXy5/wC34k3qzHB2kcda774UaTqmjeDbe01q3jtr4yPLLFHKJFQsxONw69a2tG0reVvxMLz5oJ+d/wALfqdPdTLb2stw4JWJC5A64AzXC/Dv4kjxfBc38nhnVNE0iKIyx6jfvGsMyg8kENx684rttTiefTbmGMAvJC6rk9yCBXlfhv4cX2kfBx9GSxQ67JAvnwm8ZopyrhvLySVUMBjgDrWF2rs6lGLhvrdfceir4p8Mtoh1xfEWknSh1vReR+R6f6zO39antdc0W6gFxbaxp88JCkSR3KMuGztOQe+Dj1xXgUvwu8Y7IvEUXhjTUzdebJ4QF6n2TaEC4342cld3Tqa6G68G+Mf7SH2Dw3p9pY6klrJdRreJixaIyZjUD7w+YcitGkpJJ9vl/Xl6bmelr/1/X9bHrdpr2h3mpzaXaazp1xfw5822iuUaVMf3kByPypF8QaC2s/2KutacdT2l/sYuk87aOp2Z3Y/CvNvhl4T8S6X8TNe1m98N2Gk6bdsxSQXKTzTsT98FQCgPdTmsjT/h54mXx1dGbQbCK2kvJbtPEC3Sm52kHEOz7wB6enNFlprur/1+f/BJu9dP6t/SPXtN8R+HtTv5LDTdd0y9u413SQQXaSSKM4yVByOlc5r/AMRLbRPGVroF/ompR2t06wxaoVUW5mYEiPk7s4B7Y4rkPg38M9T8JzaHe3umWVvfwm9GoTxSBnkWRgYgSPvd/pmr/i+3+IWpfEe3RvBllqXhm2ZWtrhtUjjaGTBBm8sjJZQTge9NqMaijutRq/I2+x2HxE8V3HhHSo9Rj8O6lrUO4+f9i2ZgjAyZG3EcAelN1PxzpNl4Cj8ZeXNLp7xrIAuA2Ccd+K5Hx54W8WxeFpNHsIb3xvJeTuWm1DUo7Q2QYHDDYq7wuR8pzmrmt+C9cuvgjB4RbyLrU1hVJMsERvmJIz06UoWcfO6+7r/w4ql1t2f/AAP+GOqj8XaVcR6ZPp80N/bX77BPBcRskZxnk55+gqhr/wASfB2lWs0qa9pl/JBMsU8FrexPJESwXLKGyACec15vN8O/EejrqUthp8EVjHdrcWsEEmdqhGDbVHfJHFcN8L/A+patDrNneeErkahcXsUxvbx49phWRWaPKIuOmcNk8daIJSrOHRWf3pflrcFL92pNd1+L/wCAfUmk6vperWP27TNRtL225Blt5lkQEdQSpIyKxbj4h+BLcwiTxhoX7+XyYyL+Mgv/AHcg8GsTwB4RvfC+ieI7KPTLdYrq5kltLWKUKrgoBjP8OSDXnmk/DPxFD4UsZrnwHosmo2etG4j0+W6hb9werGUKFJ9sZqYvmkui0LtZO++v5aHt8Pifw3PqE+nQ+INKkvLdPMmt0vIzJGv95lByB7mi08T+G7yG6mtPEGk3EVom+5eK8jZYVxnLkH5R7mvCNc+F/j6++Kupa5FY20WnzW7xI8dzCiSBkIwVC+ZnOOrEe1ah+E2s2ME76VpVhFu0yJJrZZgqXsqYJjc+hxjPvSelOMur6dtxLWco9F+O3+f4HoGifFbwXqd1qynXNOtLTTrlbb7bPexLBcORn92+7DV0r+IvD6y2kTa5piyXi7rVTdoDOPVBn5h9K+cdY+Evj678M65FY+FtJ0yTVNRSdbCC6hYW8YUA7GdSoOR6V3Pgb4X6ranRDr1pbPLp2jtaJO0iyPDKQACMcevIq525rL+vdv8AnoVNJbf1t/w56Cnjzw1L4kOh22qWdxJHG73E0VzG0duVzlZCD8p46GjxB498LaR4MvvFv9sWN7pdmDvmtblJFLD+AMDjd7V5NafD3xVDBfb/AALpeVtZLbZBqKI2pEscSu38JOc81pR/DvxNe/s76v4OvtF0y31a5D/Z7VJE2LnG3c6gKWHrinyJxtfXT8W/0t+oqNnUSltf8LL9b/oeiaD4+8O6hounajfahZaO+ogG2t7y9iWSQHptw2Gz7VuW+taPcapJpVvqtjLqES7pLVLhWlQepQHI/KvH/GXw+12TXbNdN8H6Tqli9jBb+fNdLGdOZOrRqev4eldb8MvAsnh3VNa1C+t4Hvbpysd9kNLJH2ye3bijRtvbf/hv6+RGqSvvoddJ4k8PR6nNpcmu6Wt/Am+W1N2gljXrlkzkD3Ipi+KfDLaYdUXxFpBsFYobkXkflBh1G7OM15TceCvFH2vxFp48I6bcfa1ZoNda8QT3GRxEy43Ads5rH0/4T+I71I7u+0HTtMgnvLcz6LFcrJBGke7dICOCW3DI9qiOsE+un4tX+79L7F6XfbX8F+v/AANz2iDxl4QuJPLg8VaHK/lmTal/ETsAyWwG6Y71P/wk3hz+xW1v+39K/stfvXv2uPyB9Xzt/WvHJPg7ffYfiGLTTLGxu9UuVbRZ4GQOkQOSgJBCA4xgjHNYngn4XeOtF8CXMd9oX9p3SX6TDRL/AFK3eC5QBR96NFRMYPBBqpWtp5fi/wBCpxUXo7/8N/mew6v8TPCFrb3X9n63pmr3tvCJvsdrfwmSRCeq5bBH410UeuaQ1kl4dTslhd/L3m4Tbv8A7mc43e1eK+Kfh34g1E6k2l+ANE0+XVNKjhM0d1GGs5UYkoMDkMD1HpW/P8PtYn8QSaX9jtYfDLWf2hXEoLrfbCvC+nzE59hTaSsTo6d1vf8Ay/z/ADPTtI1nR9YEx0nVbHUBA5jlNtcLL5bjqrbScEehq9XhX7OXw58XeDvEurXviJbyKKWIxR7r63ljmO/O/ZFGpUnrliTXutEopWs+hEW3cKKKKgoKz/Eer2mg6Lc6tfMRb26bmwOT6CtCs3xRBdXOhXUNlaWl3OyHZBcj93IfQ1M78rtuVC3Mr7HOaN8SNGl0G11bxJG/hQXc/kQRarIkZkJyVKsDtIIGRzW9Z+KfDN5eTWVn4i0m4uYU8yWGK8jZ40xncyg5A9zXkVz4H8X6j4Ytbq+8J6fJcWmqLc2+gXF+s0UScqzCZs9jux7YrFX4X+PpfiPqutSWFpbWk9lNDF5FxCsbb49oXaF38E4JLEe1aNLmS9florEvSLf9bs96sPEXh+/huJrHXdMuorYEzvDdo6xAddxB+X8a5vRPip4L1TVNYtU1vTobXS3iRr6S9iFvMZASNj7sHpXlnhn4P+KtKsJIYrOytQ+gwwTxR3A23N0skhZW9iGX5qytS+E/j680LxS1j4U0bRX1h7cxadb3ULCEKhDbXZSqnJ9PpVTjGEpJO9rW+9fpc0pxTj7z1tf8tD6MfxF4fS5tbZ9c0xZ7zH2aM3SBps9Ngzlvwqhp/jTQdS8VS+HdNvra+uYYvMna2nSRYjkja20kq3HQ15r8PfhXq1mtj/wkNtbNcWejC1gujIsjwT7ydy49ARzV74R+DfEGi+LZr/U/DOm6PFHB9n+0W1ysj3x3MfNcDkE7u/PFTBJzae2v62/JP5mUm1HTy/T/ADf3HoHhbxVY+IJtYjt4pYBpN69pO0uACydWHtxV3Tte0PUo1k07WdOvEaQxK0FyjguOqjB6jB4ryay8NfES31fxboMeh28Gja5fT3UWsR6inmRBskDysZ56VgfDz4W+OdE8AavbyRS2+vJexz6d597BIjbQAxBiRQm4A9cnmog776Ky/wCDp5GtZKMrQ11/4bU94ufEGg2wi+0a1p0PnSGKLzLpF3uOqjJ5PI4qtD4jtZE1dhDKBpZYS5x820Z4rwT4gfBTxfMNEn0W6u7rYAby2hvIYfKkLFmkDSowPXHGD8or2TTfD2p29l4jhkVWa+VxbkyAlspgbvTmnZ8su6v+FiFbmXZ2/wCDcpfDb4m2/jJ5PM8P6nokJt/tVtLfFAtxDkZddpOAM98V08finwzJYvfR+ItIe0jbY863sZjVvQtnANeW+GfhbrWk+DRpkDG1vLvQmtLtxdb/ACZ8gjZuyADjHHHPSvOdB+GnjnwvoZi1LQbnVJ5NUtjFZzXkEsM6q65Y+WiiMHuWzUttaen4uxU0k3y7a/clc+mrrxN4ctNKh1a61/SoNPm/1V1JdxrDJ/uuTg/gah1vxh4U0S3S41jxJpFhHJGJYzcXkaeYh6MuT8w+leO6h8OfFcOjaLeR+F9N1l4WlaXQJ7xEt7XfjARj8pxj0qeL4O3154stLjXLCxvtOj8OvaATsJBBcsyEKqn+EAEA1q4qzae1/wAr2/rTUyUndaf1fc9m8Pa7o3iLTl1HQtUs9StGOBNbTLIufTI6H2rRrjfg9o97oPg6LS7/AMPWWhywSMgitZVdZVB4kO3oSO1dlRNJSaWwRba1CiiioKCsTx3/AMihqX/XH+orbrE8d/8AIoal/wBcf6iubGf7vU9H+R04P/eKfqvzLnh3/kAaf/17R/8AoIoo8O/8gDT/APr2j/8AQRRWlD+FH0RnX/iS9WYfjn/kK6B/1+f0NdXXKeOf+QroH/X5/Q11dc2G/wB4req/JHTif93o+j/MKKKK7jhCiiigAooooAKKKKACiiigAooooAKKKKACiiigAooooAKKKKACiiigAooooAZNNFCu6aRI1zjLMAKjku7dUZlkSRgpYIjAs2B2Ga4b42eFNS8W6doVpp8Uc0dtrENzdJI2FaFQ24e/UcV5jr3wm8ZL8YLjVtNkuG0SZpGiMU6xrbgxsBGFyDtyQMYp2287/p/XyDufQVpqVvPaxzyH7KZBkRzsquOe4BNLfalp9jazXV3eQQwwJ5krs4wi+prw1fhX4jn8L6hZ3trbS3h0OW3s2aQHyrku5VlPY/MvNWdB8C+LLu91Wz1bQbC1s7jS1tGuJJhO9y4H3uc7fpSd+W631/C9vv8A1NZQipPXS6X5a/j+B7PZatpl7aQ3drf20sE6B4nWQYdT3FWfPhyB50eSMj5hyPWvD/Cfw31p/F2gXWr+HNLsNN03Rp7F44irK0pK7JdvTOATmsqb4d/EbVtWgjuIYtLtdMtZ7a2nhusvcgyM67h23AgGtZQile/Rv8/x/wAzKj78rS0R71NrOlQ3NvbSahbCa4LCFPMGXI6gfmKWy1O3uLUTyK9plioS4KqxI+hNeS6d4Y8QTW2iajc/Dfw9Y31heyJJbRMhVomVR524D73BOK56L4b+ONMtzIdIste+2NLAbW6uBssQxGLhM/xj86ztaxUFFxk27Wt+t/yPoNrq2VwjXEKueilxk1NXhVh8JtbtJ5jdMmqTwRWi2t7cPmXdHs3Nk8g8GvcrdWWCNX5YKA31xTkknozOMm+g+kChegA+lLRUlBRRRQAUUUUAFFFFABRRRQAUUUUAFFFFABRRRQAUUUUAFFFFABRRRQAVW1S9i0/T572c4jiQsas1z3xH0yfV/Bmo2FsziV48rsODwc/0rOrJxg3Hcumk5pPYyl+IKRSaZb3fhrXPtGooGgFvAsiNld33iw6Dk8dq7FLmFsAyKr7dxRmG5fqK47TrS41dvCOrWsYWC0jJnDfKyExFcYPua8kb4VeOrL4l6hqX2i+1TT3Mk0cpuwnm7skQN82dvatX8fK13/DYzX8LnTu9NPzPoC+13R7KW2iutSto3unKQKZB+8YdhWRfePfDljDDLdXMkXnXxsFUp83nA4xjPrXlWleAfFEPhjQJrjwfo8l/Y600xspHVvKt2x82/wDiYY/WtbxP8NNe1LxzrupxtEbBovtemKzD5LwDjjsCScmiy6v+lZ/irr1BN66f1qvwdn6XPSrfxRYXGs3GlwwXbvbTeTNLsURo23dySenOOnWo9f8AEn9m6jpEMFtHd2t9cGCa4SYYgPG3gA5zk+nSvNr3wT4ybw14RuGsbK91mxmuLrVIZZf3c0jo2FJ/iGSBVLwtperaVoenaFrXhq20LUdR137Qq2b+YjhcFmyOF4I44pu3Ny9rfPVJ/qzTltBS3vf5b2v+B7vRSKNqgegpakgKKKKACiiigAooooAKKKKACiiigArE8d/8ihqX/XH+orbrE8d/8ihqX/XH+ormxn+71PR/kdOD/wB4p+q/MueHf+QBp/8A17R/+giijw7/AMgDT/8Ar2j/APQRRWlD+FH0RnX/AIkvVmH45/5Cugf9fn9DXV1ynjn/AJCugf8AX5/Q11dc2G/3it6r8kdOJ/3ej6P8woooruOEKKKKACiiigAooooAKKKKACiiigAooooAKKKKACiiigAooooAKKKKACiiigAooooAK8S+LfxD+KGnfFO18FfDvQdA1KSSwW6kbUZWQglmGAQwH8Ne214p8WPh38RdT+KNt408B6/pmmSR2K2si3cJkzhmPYj1pfbjfbX8nb8bD+zK2/8AwVf8Ljv2fvib428Y+J/E3h3xtpOkaff6HOIHWwZmUtznksQeR2r2W5lEFvJMwJEaFiB7DNeOfAD4Y+LfBvibxL4h8XaxY6jfa3OJ3a2jKANzngk+texXsTT2c0KnDSRsoPoSMVVT4Fbe34ijb2ku19PTQ4Tw/wDFDTr7QrrX9Us10nSYCR9okvI5SSCRyincvTvWzpPj7wpqul2OpWOrRS219K0Nu+CN7ryRiuOk+F11ZfD6LTdH/s1NcguvtCyyxloZCGJAdc8jmqWofDXxZNoNle295pMPiWPUTdS4hItNpBBCpnIPPrVzUFJ22/r+ulreZnFzcIvq/wCv63uddqvxX8B6ZqEWn3mvwR3MrhFTBPJbb/Pil8X/ABP8J+Gr+HTbq+E2oz7fKtouWbd056CuM8O/CPVrPWdY1LUbywuJL/TWtU/c52SGTfuGelRz/CnxNb6rd/2ff6XJYam0Ml41zCXmjeMAYibPyg4pQUdOZ9v6/r0LqOyfL2/HT+vkdpJ8WPA0UupQzawEm0xC91GY23KB1xx834VF4d+Lng3xAIJ9L1BZLKW2e4NxIfL2hTggofm/GuAsfgp4gb4uy+LNR1SzlsCZAqKnzsrDABHTjFXZPhL4m1KK2j1S90qIWVhLZW/2WEpuUyBkLc8nAGfXmhqPLfy+7V/8AuKV3fz/ACVvxud3Z/FTwJdeH59eh16A6fBOYJJSCMP6Y696jm+LXgKHRLLWm1xDYXr7IJVjYhm9OBx1rkLf4W+JNSs7a58RXGjrqVvdxbUsoCkDQR4xlSTlzg81R+Ivwc8Ra7on9maZqVjDA2oNctC0eE2kL0x0IwfzqJ6Wt3/y/O79LEQd21LT+n/kvW56b/wmunvqmr6fFG+dOsluzMTlHVhkY/MVyFn8XZ7bUjpGsaEPtkMMVxcywXKKixyt+72Ix3MdpXIHfNZup+Dde0O7hht/9Mi1X7LYTGNTmGOMBmcn0OzH411unfD+GP4q6p4uvI7W4t57SCC1jZMtE0eOfTtXQ4003bb831/P8CKbk172/wDX/BLSfEzwrcag+n2V+lxdwuiTxZ2GLd0znv7VZtviJ4PuPFVz4Yi1iFtVttwlgweCBk89O1cwPhpeeRqifaLVXvdVW8DiPDBAB8ufWqdr8OPEjeJJ47y60oaFDPNPZNFCRdszqRiR88jn0rlvK706fovyd/Wxottf61f5q3pc17j40eA4nkZdWWW3h8wTyqPuFFLEBercDtV3QPiz4D1zR59WsNcja1ghM8rOhQog6kg81gy/Cy4mufC7NNZpFpdrcw3QWEZlaVHUEfQsOtZ//CBaw3/CO2esRWT3CXDQXT2UGyJ7NTkK4/vHJrd+zTS9Pvu7/hZg+6/rbT89fwPRvFHjTw34asrO71jUVt4ryRY7c7Sxdm6YAqjZfEDR7qa/gw0cto7qEdgPMCAkkegwD1rF+Mfg/wASeKE0q20F9Kt4bW4jleW4iLSIF/uc4HHtWZpvwpv9P8UeIvEEGoxyXOuxSQXAkBKhCpClR/Cc4z+NYxu7387fhb9RtJW+X63Olj+JGlyay2mR2k7sDCPMVgVPm4xj6Zq3B480nUn1a28OY1e90lgt1AsqwhCc/wAb/L2NcrY/DXVrXVjfC+tiALbapQ9YsZ798U/wv4F8S20Xi5dYm0p4tYYG2tbeIpGnXJY5yc8d6uaXPJR2tp+H/BIg3yJy3/4f/gHdeEPEFv4j0r7dBC8LK5jkjYhtrDqAw4Ye44rZqjoFimmaLZ2KQwwiCFUKRDCggY4q9RK19Ahe2oUUUVJQUUUUAFFFFABRRRQAiKqLtVQo9AMUtFFABRRRQAU1o42ZWZFZl+6SMkfSnUUAFFFFABRRRQAUUUUAFFFFABRRRQAUUUUAFYnjv/kUNS/64/1FbdYnjv8A5FDUv+uP9RXNjP8Ad6no/wAjpwf+8U/VfmXPDv8AyANP/wCvaP8A9BFFHh3/AJAGn/8AXtH/AOgiitKH8KPojOv/ABJerMPxz/yFdA/6/P6GurrlPHP/ACFdA/6/P6Gurrmw3+8VvVfkjpxP+70fR/mFFFFdxwhRRRQAUUUUAFFFFABRRRQAUUUUAFFFFABRRRQAUUUUAFFFFABRRRQAUUUUAFFFFABXiPxZ8e/Euz+Ktr4K+H+maRdNJYLdSNeyFcEsw6gH0r26vFfix8NviRq3xPtfGvw/8VaNos0ditq63tsZS2GY5A2kY+al9uN9tfydvxsP7Mrb/wDBV/wuH7PvxJ8Z+LfFPifw54ysNPtb3Q7gQOLRiVLc55IHpXs1zKILeSZgSI0LEDvgZrx74BfC3xf4J8S+JPEPjDxBpmr3+uTieR7OJkG7nJIIAHXtXsF5E09pNCpAaSNlBPYkYqqnwK29vxFG3tJdr6emhyWifETQ9Wg0uS2ZTJqE7wiETIXj2nBLAHIFbkXiXQpVnaPUoXEAzJtydo9enP4V5p4V+B2jaA2nX1nBZwavDLM11dx78yK5zgA1F4b+E+uaHaXC2d/ZR3vkmGK7M0z70LAlWRjtHTqBmnUsm+UzpObS5j1Oz8QaLeQia31K3dNjPndj5V6nB9MGs258YafDPEqFbiGaaOKOSFw2d5xuI9M1wg+FmvR+GYbOz1PT7XUWv3luJcPIrWz5EkQLZOSCRk1tQfDd7TxAl5Yz2kNjG9sUh2nIWM5I/HNZyvpbuvu/rT7y03Z6dGd3DqVhM0CxXcTtOpaIK2Sw9RVQeJdB+3yWLanAlxFnejkrjHXk8VxXwq0DV7PxZ4kuNWjzY21z5Oilo9pSA5LAeoyBzWTf/DHxNqHjJ9a1XUdL1K2S5nkhgkEkeYnVgsTBcDjcOevHWqaat6f8N/wSoWd79/8Ahz0f/hK/Dv2QXf8AasHkmTyw3PzN6AYyfwqyNc0k6j/Z/wBvh+1bN5jz0H16fhXmQ+Hniz+w/snnaCt1FPvsZB5uLJOOF/vf8CzVuy+GV5D4uuNVvZra/hmlM+5p5Y3VyoGNqkLjj0oWr1/rYT0Wh26+LvDTW7XA1i1MSv5e/ccFvQep+lWW1/RlvYrJtQgFxKAUjJ5Oen0ry8fDLxD9lltfL8PCzS4WfT7PEuyyl5zKH+8x5PBJHPSpT8KtTl8Zf25qN7baisrwSTEzSxMjxqoJVUIU/d6GqkkthXdjttR8b6Nb+ILXQbWUXt9cOyFIiCIyAPvH8aXwv4s/tbXL7RbqwezvLQBiPMWRSp91JwfY1ynh34c6xpviayvJbnSjZ2N1JNHJHGwuJg+OHOMZGK7Hwj4V0rw7dapeWOnwW1zqdybi5kR2Yytzydx469BxRZWT8hXd5Lz0OhoooqSgooooAKKKKACiiigAooooAKKKKACiiigAooooAKKKKACiiigAooooAKKKKACiiigAooooAKKKKACiiigAooooAKxPHf8AyKGpf9cf6itusTx3/wAihqX/AFx/qK5sZ/u9T0f5HTg/94p+q/MueHf+QBp//XtH/wCgiijw7/yANP8A+vaP/wBBFFaUP4UfRGdf+JL1Zh+Of+QroH/X5/Q11dcp45/5Cugf9fn9DXV1zYb/AHit6r8kdOJ/3ej6P8woooruOEKKKKACiiigAooooAKKKKACiiigAooooAKKKKACiiigAooooAKKKKACiiigAooooAKKKKACiiigAooooAKKKKACiiigAooooAKKKKACiiigAooooAKKKKACiiigAooooAKKKKACiiigAooooAKKKKACiiigAooooAKKKKACiiigAooooAKKKKACiiigAooooAKKKKACsTx3/wAihqX/AFx/qK26xPHf/Ioal/1x/qK5sZ/u9T0f5HTg/wDeKfqvzLnh3/kAaf8A9e0f/oIoo8O/8gDT/wDr2j/9BFFaUP4UfRGdf+JL1Zh+Of8AkK6B/wBfn9DXV1ynjn/kK6B/1+f0NdXXNhv94req/JHTif8Ad6Po/wAwoooruOEKKKKACiiigAooooAKKKKACiiigAooooAKKKKACiiigAooooAKKKKACiiigAooooAKKKKACiiigAooooAKKKKACiiigAooooAKKKKACiiigAooooAKKKKACiiigAooooAKKKKACiiigAooooAKKKKACiiigAooooAKKKKACiiigAooooAKKKKACiiigAooooAKKKKACsTx3/yKGpf9cf6itusTx3/yKGpf9cf6iubGf7vU9H+R04P/AHin6r8y54d/5AGn/wDXtH/6CKKPDv8AyANP/wCvaP8A9BFFaUP4UfRGdf8AiS9WYfjn/kK6B/1+f0NdXXKeOf8AkK6B/wBfn9DXV1zYb/eK3qvyR04n/d6Po/zCiiiu44QooooAKKKKACiiigAooooAKKKKACiiigAooooAKKKKACiiigAooooAKKKKACiiigAooooAKKKKACiiigAooooAKKKKACiiigAooooAKKKKACiiigAooooAKKKKACiiigAooooAKKKKACiiigAooooAKKKKACiiigAooooAKKKKACiiigAooooAKKKKACiiigAooooAKxPHf/Ioal/1x/qK26xPHf8AyKGpf9cf6iubGf7vU9H+R04P/eKfqvzLnh3/AJAGn/8AXtH/AOgiijw7/wAgDT/+vaP/ANBFFaUP4UfRGdf+JL1Zh+Of+QroH/X5/Q11dcp45/5Cugf9fn9DXV1zYb/eK3qvyR04n/d6Po/zCiiiu44QooooAKKKKACiiigAooooAKKKKACiiigAooooAKKKKACiiigAooooAKKKKACiiigAooooAKKKKACiiigAooooAKKKKACiiigAooooAKKKKACiiigAooooAKKKKACiiigAooooAKKKKACiiigAooooAKKKKACiiigAooooAKKKKACiiigAooooAKKKKACiiigAooooAKxPHf8AyKGpf9cf6itusTx3/wAihqX/AFx/qK5sZ/u9T0f5HTg/94p+q/MueHf+QBp//XtH/wCgiijw7/yANP8A+vaP/wBBFFaUP4UfRGdf+JL1ZzvxGma3utGnSFpmS63CNercHgVMfFWpZ/5FfUP0o8c/8hXQP+vz+hqD4s+Nl8D6DDf+RFI9xcJAjTvtijLMBucjoBmvNjTqSxNXkny6xWyerS7npSqU44alzw5tJPdrZvsT/wDCVal/0LGofpR/wlWpf9CxqH6VyvxL+J2reBvh2niS90mzvLiS6hhjFs7vBIkhA3BgMj6Gupu/iD4bs0tFuri5S4uYPPW3W0laRY+MsVC5CjI5NdX1TEWv7Z9tl69jl+tYfT9yvvf+Yv8AwlWpf9CxqH6Uf8JVqX/Qsah+lR33xK8GWd5HZyawGnktvtUaRwu5eLGdwwPStzRtbsNc0FNZ0OZb+2lQtCycbyOMc9DkY5pfVcRa/tn9y/yH9Zw90vYr73/mY/8AwlWpf9CxqH6Uf8JVqX/Qsah+lZy+MdcsfH2meHtb0m1ht9Wt5ZbZ4JGeSIxlcrJ2/iHIzXU6Hr2l6214um3Pnmyna3n+Rl2yA4I5HPTtR9VxFr+2f3Lvbt3E8Vh07eyX3v17mP8A8JVqX/Qsah+lH/CVal/0LGofpXA6n8bZ9P8AC19q82iBpLfWG09I4xI6sol2FiQODjnFd9qXxB8M6ZFa/wBo3ksM9xbi5EAtpGkWPuxULkAeppvCYhK/tn90eyfbswWKw7dlRX3y6Nrv3Qf8JVqX/Qsah+lH/CVal/0LGofpUep/Erwbp+pwaZPqjNeXFl9uiiit5JC8HGXG1TxyKPD3xK8GeINRs7DSdYFzLeoz2xELhJAudwDEYyMHjOeKX1XEf8/n9y/yH9Zw9r+xX3v/ADJP+Eq1L/oWNQ/Sj/hKtS/6FjUP0rN+LPjy68Fah4VtrfT4bsa3qqWEhdyvlKxA3DHU810PiXxXovh54Y9SuJVllUskcMDyvtGMthQSAMjmj6tiLX9s/uj/AJB9YoXt7Ffe/wDMof8ACVal/wBCxqH6Uf8ACVal/wBCxqH6U+Dx/wCE5rq2to9WQy3Vo95CDG43xIMs3TsAeOtMl+InhNNP0+9XUHmTUg7WccVvI8k4UkMVQLuwMHtR9WxH/P5/cv8ALyYLE0HtRX3v17h/wlWpf9CvqH6Uf8JVqX/Qsah+lcZrPxCu7z4yeCNL8PatHLoWq21210gjGXePy8AkjKkbjx7169VPB4mKTdZ6+S6O3byF9aw99KK+9/5nKf8ACVal/wBCxqH6Uf8ACVal/wBCxqH6V1dFT9WxH/P5/cv8h/WcP/z5X3v/ADOU/wCEq1L/AKFjUP0o/wCEq1L/AKFjUP0rq6KPq2I/5/P7l/kH1nD/APPlfe/8zlP+Eq1L/oWNQ/Sj/hKtS/6FjUP0rq6ivGZbOZlJBEbEEduKTw2IS/jP7l/kCxOH/wCfK+9/5nNf8JRqn/Qraj+lJ/wlWpf9CvqH6Vz3gnwzDq3hX+0r/V/Eb3UjzEldYuEHDHGAHwBW38Hrq7u/BcT3t1PcypPLH5kzl3IVyBknk8CtPqWIXN++elui6/IyWOw7cf3K1v1fS3n5k3/CVal/0LGofpR/wlWpf9CvqH6UvxW8TweEvBd3qk19DZSNiGCaX7qyNnBP5GsP4V+MrzXfBmmy29wnie7jnNrf3tsyRqCpI83BxwcdB61msPXd7VnpbouvyNXiKCteitfN9Pmbf/CVal/0K+ofpR/wlWpf9CxqH6Vz/jZPGGsfEOLR/D/i6XQba2shcyIlnHMJyWI2sWGVHHaufm+O9hpFxo2m6rZGW5uOL2ZJUVYRnaHCkgsDg8KDRDDYiVrVnf0Xe3byFLFYeN70Vp5vtfuegf8ACVal/wBCxqH6Uf8ACVal/wBCxqH6VwZ+Nl5Yw+JdT1vwnNZ6JpNx5NvfC5jIuGJwgxuypPuMDvU+mfG+HW7LSv8AhHPDV5q1/fSGN7WKaNTCw+9lmYKcAE5BNNYXENX9s+nRdfkP6zh7texX3v8AzO1/4SvUv+hY1D9KP+Er1L/oV9Q/SuL/AOFx6vNcFLD4f6pdxNI9vDItzCBJOmN0YBfIxkcnj3pZfixEpi1uCG+ntJrLcLAIg2y7lUjcTnOWx6VHsK/Kpe2dnbout7dPIbxGHUnF0lf1fSy7+Z2f/CV6l/0K+ofpR/wlepf9CvqH6VyGufGuz0HwhLq2t6DdafqKXn2RdOlmj3s5GV+fOzkc9a6PSPiNpuofDFfHS27raLGZLiLcCYQpIbJHBxjtmtFg8S/+Xz6dF1+RP1rD/wDPlfe/8y5/wlepf9CvqH6Uf8JXqX/Qr6h+lcrJ8YdKvmvNO06KZL7e8VsTgh8LnePasvwv8YNVXSls9Z8OXT6mNM+3W0jTRIl8ikKzKd2E5P8AFil9VxN2vbPRX2X+Xl/WpX1ihZfuVr5y/wAzvv8AhK9S/wChX1D9KP8AhK9S/wChX1D9K860/wCOmq614Xg1fw/4HuL2f+0hY3Ft9shzG3HIYNtPX1rq/iB458UaD4h0fSdH8F3GrJqMTNLKlzEhgYDphmGcUfVcR/z+e9to9rk/WsPdr2K77vvbubX/AAlepf8AQr6j+lH/AAlepf8AQr6h+leb/CP4t61caEJPGOl3P2ci5eLV8xiKcxk/uwincCADyQBxXU/B74uaX8RLm/tbezeyntE83a0qyB4ycBsqSOfTrTeExC/5fP7l/kVOvQhJxdFaO27/AMzf/wCEr1L/AKFfUP0o/wCEr1L/AKFfUP0rmZPi1JFqd4svhW/TSU8z7HqJlj2XezG7au7cMZ7gVJf/ABg0jT/CWneJL6xuLe1vtMF+u4j5QSoCnnrlhz0pfVcTa/tn9y9e3kL6zh9f3K003f8AmdF/wlepf9CvqH6Uf8JXqX/Qr6h+lcPZfHWz1Pwb/buj+H7u/uUuVt57VJo1EJbkFpCwTG0g9fbrVTxF8VPFi2PiT7R4TvtFtNLtVnGoxTwTMCRkLt3EEn8qqOCxLnye2d/ReXl5oPrNDl5vYr733t37nof/AAlepf8AQr6h+lH/AAlepf8AQr6h+lcnY/GS3luTcNoV6PDqMbY60zp5bXSrkxbM788Hnbj3p3gv4uXXiITXD+D9RsrA2s81ncvLGwumizuQKrEg8HkgClLCYmKu6z+5f5DWIoP/AJcrp1fX5nVf8JXqX/Qr6h+lH/CV6l/0K+ofpVLwl46vNd+Hd34sk8Py2ckMcrpZvdRMz7M8bgxVc47kY71yel/HOHUPCralb+GbuXU1vBZnTo7iJm3n7vzhtnOD3pPC4hX/AHz0t0XXTt3YvrOH0/crr1fTXv5Hc/8ACV6l/wBCvqH6Uf8ACV6l/wBCvqH6Vxem/HLTbn4gWXg640ea1vHbyL3fPGTaXGCfKIDZboRlcj3rT+MnxYh+G+o6dFeaNJd2l2uXuEuYk8rnH3GYM34A0LC4h2/fPXyj/kN4ihqvYrTzf+Z0P/CV6l/0K+ofpR/wlepf9CvqP6V5/wDFr4q61p/h7xCuhaZcWLWNhHdRalK0ZX5uwjJ3HgdcYrag+IzXmh6Rr8C3a2ErOMqiYugsbMTzyoyKawmIaT9s/uX+QPEYdK/sl16vok+/mdN/wlepf9CvqH6Uf8JXqX/Qr6h+lcVF8cIIYb7+1/DN9ps8OnrqFrHLLGftMTHCkEMQuTx82K6v4Q+OLrx74ebWZvD9zpEJfbF5sqSCT1IKEjFH1TE6/vnprsv8hPE0Ek3RWvnL/Mtf8JXqX/Qr6h+lH/CV6l/0K+ofpXV0Uvq2I/5/P7l/kH1nD/8APlfe/wDM5T/hK9S/6FfUP0o/4SvUv+hX1D9K6uqWu6tpuh6XNqmrXkVnZwjMk0pwqj3pPDV1/wAvn9y/yGsRQbsqK+9/5mD/AMJXqX/Qr6j+lH/CV6l/0K+ofpXm3j74v6pomsapqvhqOHxHpMOnQSQW8bqil3mjjLbzg/x4x6mtPVfjpp+keK9N8N6ro01teXCQm7BnjJtWkAIBAbLdR0zWksFiY2vWevkv8gliKEVzexVt935efmdt/wAJXqX/AEK+ofpR/wAJXqX/AEK+ofpXH6j8Yb631e7tIPBOpXNskskFpcpPEFuZUClkALZHDDkgCupj8a2958K5PGO1tNVrMyETYJgc8Ddjg4JFZ/V8Ry83tn90f8g+sUObl9ivvf8AmT/8JXqX/Qr6h+lH/CV6l/0K+ofpXA+APi4knw6ur24vo/FGq6bcx29w9kFUStK42Y6Doy/lUWu/Hi40fw42q3fgq8ikgu3t7u3kvYEaEKFIbJfDZ3dFyeKqWFxEXrWf3R628vNExxNCW1FffLoeh/8ACV6l/wBCvqH6Uf8ACV6l/wBCvqH6VzWofEr7Dqmm6rNv/sK9sIp2UAZh8zGGJ6kc449abq/xXvbW6sYbTwdqF0t7dNDFN58UcZjDlfM3MwHQZx19qr6lirL989dNo97dhRxmGle1Ffe+1+50/wDwlepf9CvqH6Uf8JVqX/Qr6j+lcpp3xH1G1+w2Y0q+1ia71CW3ad2hgWEAKepYA/exxk8VD8ctc8TWOr6bZ6D4gvdHBtZrhha6et0ZmTbhGyDtU5OWrKNCvKMZKs7S8o9r9i3iMOpSj7Faecu9jsf+Er1L/oV9Q/Sj/hKtS/6FfUf0rl/CvxSkfw9pZ13Tnj1S7igEao6lbh32h9vPG0k5z6Va+LmoeKrHUNKudN1eTRNGiUyX90tss6g9lkGCVX/aAqnhcRe3tnva9lb8g9vR60V97/zN7/hK9S/6FfUP0o/4SvUv+hX1D9K4/wATfEzWZLTVofDOhXF3a2FufP1tJYhDDJgYOxiGbv0BqvoXxf1GPRo7XWPC1+NcazimsoBJHnUg20bkIbCZznDYojhcS5OKqu9r/CvPy8hfWsMoqXslZu3xPy8/P/M7j/hK9S/6FfUP0o/4SvUv+hX1H9K5wfFS+bQz5fg7UX8SC6+zf2H5sfm5ADMd+7ZgA5+9TPCXjzUvEfxD06zWOWwtJNOka6sJVUvFOrDILD2I6HFOOFxEtq34R/yKjXoP/lyvvl/X9M6b/hK9S/6FfUP0o/4SvUv+hX1D9K6uil9WxH/P5/cv8ifrOH/58r73/mcp/wAJXqX/AEK+ofpWZ4o8RX134fvLeTw/e26PHgyvjavI5Nd9WJ47/wCRQ1L/AK4/1Fc+Kw9dUJt1W9H0Xb0N8LiKDrwSpJarq+/qXPDv/IA0/wD69o//AEEUUeHf+QBp/wD17R/+giivRofwo+iPPr/xJerMPxz/AMhXQP8Ar8/oaf8AEyG5n8MzRw+FrfxPGf8AWafJIqGUf7LNwDTPHP8AyFdA/wCvz+hrq65KCvXreq/JHViHahR9H+bPm5vhN4wk+DOu6SqypdXurxalY6VNc+Z9kjQqfJEhOO3bin/FDwH4v1zxRYeNYdG1/wAy405bG60zTtVhglhx1JkdSrKe4A7V9Go6uMoysOnBzS16Tm2rf1tb8Uefb+vnf8GfLg07UPDfxW03S9D8Oy3V1F4deJbC6ukaRN2BzJjacZ9K9l+DfhTUfAXwst9HmIvdQj8+5MQOBvkdpBGD7bsZrr20jS/7Y/tprGD+0BH5f2kr8+z0z6Vatbm3uovNtZ45kyV3IwIyOo4o55crXdt/i3+ocqumtkkvuSX6Hinw/k+I0nxOu9b8VfD66T7W3kQXH9pxNDYw99qY3EnjPPavVPCsmqSPqQ1LRrbTQLpxAYSD58eTh2x3NblRG5txci2M0YmI3CPcNxHrikrWUbdLfqD1k5ef/APCJ/h/4sT4a+JLOPTQ+ovrjahaWyzqPtCCbeBu6KSPWs74vfDnxR4h8S6X41i0rWpWk0lbC70rTtRigmjOTn946lSvPIxzX0bRQ5Nq39bKP4pBGKi7+v4u/wCDPDNH+H+uWnxK0zVrfSZINLt/Bsumr59wsksc52YRiOp4PzDis34WfDfxdoekeA7e/wBLjgk0q9vJbwLKp2LI0hU8dc7hX0LRVuo20+3+bf6i5VyuPdW/Cx5D+0l4d8T60PCOo+GNF/tibRtYS9mthOsRZFKnAZuO1cn8UPB3jPxXfab42XQPEFpeSW7Wlzothq0McsK8fN5rKUIOORj0r6KorK1/vv8Ahb8jRS/K343/ADPnPxj8J9evPh54Zk8MWF7YavYRSWklreXaSSrDcZSUtIoAYhXYjHpUvxO+EOtRW/gy/wDDzarenw7YtZPbWF2ltcSbs5dZHBUdTnI5r6Hoq3J2frf8LW9NX95K6elv1+8+dvAXwz1vSfG/gbVLPQL/AE/TtPW+a+W/vo55kkl8rBLIADnaeg7V9E0UVVSq52v0/wA7kxjYKKKKzKCiiigApsyCWJ42zh1KnHvTqKAPIv8AhRdkjTC28eeMrWGWR5PJivECJuJJA+TpzXongzw7Z+FtAg0axmnmhhz+8nYM7EnJJI71s0U1JpWJcU2nbYxvE3hrS/EbWY1aEXENrL5qwuA0bN23KRg1kWXw90bT9fudX0qa6003MsckltalY4CUXaBsAwAe/rWv4n8Sad4cS0k1LzViuZhCjquQrEEjPp0Nc3J8U9DYK1nY6neIEMszRQgiKIMF8w89OR+FK9rLv/w5Xcl8dfDfT/FevWusya3rOmXECeWwsZxGsqZztbIORzVTxJ8IfDGtX+jXm6ezk0pQsfkpEfNUHID70JPOemOtW7P4oeG7y41KG3W8f+z57eGVvK4ZptuwrzyPmGal8VeNZtD8W6TpP9kXFxZ3sLyzXSdIAuOSPxquV07Lbr+F/wAtSXJSV9+n6FTWvhT4c1aXU/tU14bfUo1We2DL5W8dJApX736U7wf8LdB8Mz6ZcWt1eTy6dv8AJaQRrncCDuCKAetWPD/xG0nV9es9IFjqVrJfxPNYyzwhUuI1xllOfcVi638Uo5L5rPw9ZXMy22pCwu7uWH9yj5G5Qc9cUop6RXl+f+bHLZzfT/L/AIB0WleAdF01YFt5LkiC8lvF3OPvyABu3T5RWXF8JfDMdlFaLLe+XGCF/eDP3lb09VFWPC3xL0XxDe20Nja6gLW6keG3vJIQsUsicMoOfWsrxB8RtUs/FHijQrfRZI10jTFvIbxxlHYkcEUuS0eW2i1+7/IJNc93u9Pv/wCCani34XeG/Eun31pqHn/6XOs/mDazROq7QV3KR09Qa09B8F6VpXgQeD90l1YeS0LtKqBnVs5ztUL39K43RfjZoS6HZtrkF5barLHDmAQYErSAbdnPQ5Fad58XdAgOlQRafqt1e6o0qQW0MALho/vBueOtXUpyV4y/qxNOaajUj8izpfwp8LadPazwRzmW1s2tI2ZgTtPVjx973qPVfhL4a1GG2inmvgLbTG0yMrIMiIsGz065AroI/FNrP4Ph8TWdrcz280QkSIKBJg9iCetcknxp8NT26NZ6fq93OzSo0EVuCytESHB57YP5VLbSd/R/O/8Am/vNY3vdb/8ADf5INM+C3hrTfBs3hmzv9Thhlu47v7RG6JKrpjGCFA/hGeK6bxj4MsfE1rYR3F9f2ktlIrxz20gWQ4GCCSDwe9VoPH1hdajZ2dnpuoz/AGm0+1eYIgEReflJz97jpWWPjH4NNx5IlvM+QJg3lDBBJG3r1yOlNRe66f1+n4GcWm7Lr+v/AA5d0r4Y+HdP0Oz0eM3MlraPMyCRwd3m53Z4561H8M/hfongG9v7jSry7nF4NpjmSILGM5wuxFP5k1FP8WvDEGpG0lW8Cb2iWYRZVpFUsU69cKauW/jyPUfh3qfjDTdJvvJtbWaeCO4QIZvLDdOTxlTQnLl5uj/Uq/NPl6t/iZDfCSwi8X/21baretaSyu8+nzvuhQMBkRjHy5xznNFj8GPC9va3VpNdajeWs8ZiSC4kV0gQnO1Bt4AwPXpWdpPxZv5rXSNUv/D95FZXektfXEUUW+SLDEFs5Hy1tn4ueFGuY44GupoiqNLKsfyxb/u7ue9FpK0fl+lvwJla7v01fy6/iY7/AAK8Pnw4mgx67rcFkJvNdYTCnmeitiPBA/OtnXvhRoOsTXRnvtTigutPWwmt45gI3VQQHII+9z1rU8WePNL8P31hYPaX17dX0LzwxWsW4+WqlmY88cA1mT/Fnw1DZ3N08OobLe0F048kZ2EkY69cqauHO5+7v/S/T8BSnCEbt6f0/wDgjLD4SeHLPXpdSjudQa1kRh/ZryA2okIwZQuPv++at6f8NdF0/wAPWui2N7qEEdrHOkUqyL5g83O45xjPzHHFQJ8V/C76i9qv2sxI5iacR/KJQM7OvWsnXvi60OhWeraN4Z1K6huNSjsh5yiMkM4UsBknvURhKqlFap/1+pcp8nM301f4/wDBOi8NfDrR9D8C3fhGK6vrm1u0kSaaZ181t45PAAB/Csbwx8F/C2gWUVra3F/II7pLoM7oCXXOM7VA7mr1/wDEjTdMvWsbiDULu+lu/s0FrDbAPv2q2373P3utVG+MGg7pli0rWZWtofOuwtuP9HUHB3c9qV3dedvw1X3WFZNPy/XT8blm9+E/huf4iQeN4pLi1v0kMskcaR+XM5BGWypbPPYik+J/wn8OfELVLHUNamvEezTYqQlNrrknB3KfXtioPFfjP/ibaHNYm6bS2s21O5aBcuYtuVXHvkcVYb4paXt0uJdH1Z7/AFWNpbOzWIGV41G5mIzxgZp8skttv6/z+4anzO6d7r+v0KGq/BXw3qsmoNqWpavdC8tltdrzLiKMdlwv881tj4beH1s1s4muorVGLJCsnyoSpU4GOMhjWVD8U9LeefUv3jaJFBEXYQ/vY5GZw27noMCrmpfFTw5as6Rx3ly6ytHiOMfNtB3Ec8gYokpQsn8hKXMmlt/mv8jG+IHwa0/xBYp/Zuoy2d7HYRaejyjenkowYZHrx9Pauk+EvhLUPBfhhNFvtVXUBGf3ZWIIEHoAKpfEf4gyeG/C+ia7pWlyapFql9a26qDtKpMyjP1+bp61j6d8V/s3jPV9I8QWVxBaQ3cdtbSxwcIzqCFkOepq0ptvz/S3+Yqs0oQctun3f8A9WorifDXxM8O6/q0FhZ/aQLosLWZ0wkxXriu2rLon0ZXVx6oKhvbS1vrZ7a9tobmB/vRzIHVvqDwamrC8fatc6H4R1DVbPZ51vEXXeu4D8O9RUmoRcpbIqEXKSS3MbXvhj4Y1iXUGkhe2S+s1tHjt9saIqurqVAHBDIDWTqfwZ8N3+v6Zrcl9fi8sRGC+ImM4jxt3lkJ7Dpiuf8BfGCa70+51fVriPUNHWONIrmG0NvI1yxGYvLLHgc/NntXW/wDC1tDews7i3sNTuZLuaSBII4QXDou5gefStp8ykrvX+v8AMhT54+X9f5fgaJ+H+iGSJ/MusxXUt0uHH35Aobt0+UVYj8E6QnhODwzunfT4mVtrkHfhs4bjBGR0rn4fi/4eunEVhYardzJai7uo44ButoskZfnjkGqU/wAZtLvbHWpfDWj6nqr6UkLSuIgsZ8wjaAc+malQbWi0RTlaSTer/r9fxOjvvhx4Znuppre0XTxOYWkjs0WJGMTh1JAHXIH4VheL/gp4V8TEte3F/GWuWuG2MhBJCgjDKRj5RWt4z1u8uPhmLyNbrSbzUVigTtJA0rBc+xGc1Rs7nxfa+M4dFm8R2T6dBYR3Mm/TyZWHIIL7+vy5zjv0o9mrNPo3+V3+AlU0Ul1/4ZGhqHw70mbRP7OhYnZpy6fH53zKEGMHA78Vn618J9K1mHw9Dfavqqw6LBFGtvBIqxTsmDvcFSc5HYimR/GTws0kkfk6iT5bSw7YM+eqkAlefVhRN8R9Qk+IWj+F7Xw7dCLU9LkvRO+MxMM4BUduBnmmubmut9/uu/8AMah7tumv6J/oSXfwj0G51C0uZNS1YQW1wblbVZlETSHHJ4z2HQ1ofEL4eWPjK6srqbWNX0ua0VkD2EwQyI2Mq2Qcg4FcjonxX1GeTQ1v7e3i3TXCav8ALjyQrFYiOeM4PWtnwp4+vrrTba61OCSS5uYZ7iO1trfGY0KjO4t1+b8alRSikvhTdu39WX3Cb9582kuq6/1c0z8O9KXV/D11GcW2hwskEZGSzH+ImrHj7wHp/jGe1e+1PVLWOHIlhtZgsdwp/hkBByPyrJk8aG6uvDWtW8V7a2mozvZta3CbTu5+Yj8OteiVclKyb8yYyXM0tzznUPhDoVzrFxfQ6rrFlBcx+XPY28yrbyDjkqVz29as678K/D+rRxCS61C3lg05dPhmhlCvEilSGU44b5Rz9a72ioWjuv63/wA2NpPf+v6seezfCbRZPCaaEuraxHMs4n/tJJx9rL8A/PjuBg8VqeGvh/oug6pZalaSXT3NpbNbh5XDGQMclm45b3rrqKabQ02gooopAFYnjv8A5FDUv+uP9RW3WJ47/wCRQ1L/AK4/1Fc2M/3ep6P8jpwf+8U/VfmXPDv/ACANP/69o/8A0EUUeHf+QBp//XtH/wCgiitKH8KPojOv/El6sw/HP/IV0D/r8/oar/GrXZfD3w11fULaVY7ryhFbktj945Cj9TVjxz/yFdA/6/P6Grni3wnpfiiXTzqyvLDZTicQHmORh0Dg9R3xXJQV8RVXS8b+llf8Drru1Ci/J/fd2PHvgpqf/CH6tq/g06yNSuLmw/ti3YziXa5T94ucnoVPFO+GHxU8Z63ceE77WGsDZa6biF4I49piZMbWDd++RXpt78N/C0/im18SW9hHY31tbSWoNqgiV43B3BgBg9ao+H/hP4Y0Sz0W1tPtRj0d5Wtg0mc+Z97PrXpqSt56frf8Lfcec1v8/vsv11+Z5/rnxnmtPGmnaDDqUGpPf3T2lxbQ2biCAbWwyXBXDtwMr2rA+EnjS48BeAdGvLlo/wCxLzxFfWt0SnzRkzNtbPYZNep2/wAGPDEC2Ful1qH2HTr176ztPM+SGV87iD1Odx6mszx58KbNfhFfeCfD+nS3wu7mSZTJOFMTyuWZ8nHQk8VMmoxTitf+Cvy1NLKTcb6X/JP/AIBjax8U/E1v4V0/xQ3+j6Jf37p9rhs/OaCAY2kqOoPOW7Yo1zxxqj+ONEm8P6Xo2r3d7oUl1b3AiAeU/LgK5GQCDnHtXoFj8PraLwDpPhVb+6tIbK0+yyeQw/eoR8ynOevr1qG1+E/hW0u9JuLKO6tv7KsjZWipMw2RnHfrngVTUVK19rq//brV/vs/vMr3je29nZ/4k7fddDPgt40k8Y6TdSXF9HcXdpII7qLyDDJby4+aNlI6A9D3GDXoFcz4K8E6R4Vu9SvrJp5r7U5FkvLiZ8tIVUKvHQYUAceldNSlboPuFFFFSMKKKKACiiigAooooAKKKKACiiigAooooAKKKKAOb+JHh5vFHhS40ZEhLTMuGl/gwfvD3/xrH1b4XaFfrpKx3mpaeunIsbJY3DQrcouPklC/fXgcGtb4heMrHwZp9ldX1vcXBvbtLOCOEZLSMCQPboaw2+K2lLe2WnNpd9/aFxLNHLb4GYDFnfuPTACk8dcURi1qu9/u/wAr/iEpbX/q/wDw34EupfCnw1eeJn11JL60eR4ZJbe3nMcEjRY2FkHBxtH5Vr+KfBemeIdW0fUru4vYZNLdjGsExRZlYDKSAfeXjoa5XWfi7p0emNNbWd1AL2Gf+yLqVMx3MkakkYHK4I79ai0n4l3954as2ubBrLVZYopl8zBSdGLAsuOn3eh5oTcrR+f36foOUbav0+6x0HhH4b6N4c1+fWYbzU72Ztwt47y5aWOzRuqQqeEX2HpVeb4VeHn8Sy61Hc6lCJZ/tMlnHcsts8v98x9C3vUWn/Fnw3eeIZtHjcF4ZJYWk81cmSNSzLszu6KecYqjP8ZdLhZUk0HVBJJB9qiXaDvgBwZPbGDx14qk2mvL+v8Ag/iQ2pJp9Ta8M/DXRPD/AIlk1mxutRMZ3GGwkuGa1t2b7zRx/dVj6iptY+Hujap4ovvEE1xfx3F9Y/YbiKOcrE6ZBBKjjcMda6qyuI7uzhuos+XMgdc+hGampO+xV1LXued6r8HvCGp28sN1HcsXtY7ZJPNO6IRgbWQ9m+Uc1Pofwr8P6UdAkW61K6m0Lzfs0txcs7t5n3t5P3vxrvaKp1JNtt7kqEVFRS0RyeteAdF1XwGPBsz3UdgqBUkilKypg5yGHINY3hb4O+FfDsUKWT37mISgNLcMxYyZ3E56nk16LRUPVNPruXzO9zg2+F+iv4i0zWJNS1h102Ly4LI3jfZupO4pnBPPWmx/CTwfG6Mtm+Evjeqpbjef4cf3fau+ooTs010/4cVtGu//AA36s87vPhD4buPGU/iZLjUbeWdCslrDcMtuSQQW2DjPPWuq0vwzpmn+Ev8AhGIld9PMMkBV23Eo+dwJ/wCBGtqinf3eToKy5+fqcRo/wz0HTNNbT47nUZoTZPZKJrhm2RMckLnp1rOu/g34Vl1TSNQgl1Czl02NYwLe4KC4CjA80D7/AONekUUKT08v6/UHFO777/18jjfiF4A07xbDbSvd31le2cTJbz2lw0TYKkFSRyQc8iuaX4MaTqWn6f8A25eX6XVvam1mWzumSKdNxI3jjcee9er0U4ycXdf1/VwlFSVmjz2b4R+Gv+EuHiS1n1Cyn8vY0FvcFIXbGN5UcFveqMPwT8NrY30Fxq2vXc95cx3D3c9+7zq6MGXa5OQAQK9QopRbirIb1d2cJr3wv0PVrWRHvtVtbppxOt5bXbRzo4VVyrjkcKKk0/4Y+HbO3uoUa8kN3Yiynd5yWkXOdxPdj3NdvRS/r8LfkFtLf13PPvDXgG5s7PXLC91CaKG6RLWxmtZmWe3t0GFAfqG4HSqKfBTw1FocFhbanrltdwymQanFfOt4SeGzKDuwRweea9Pop33Elb+vl+Why0PgPw9FaTWq2p8me0W1lTPDqM/MfVjk5NYet/B7wrqnhWw8P7r60jsZfNiubacpOT3y45Oe9ei0UNt7/wBW/wCHYJWVv66L9Ec14k8FaTr/AIVtvDt81z9ntTE0MqSFZVePBVw3XdkA5rMf4Y+HpHeSeW+nkku4ryRpJyxeSP7ufX3ruKKanKLbTFKEZJRktEcJ4Y+Fvh7w54vuPEelzX0TTZxZ+efs0Wf7kfQV3dFFT0S6Ip7uXVhVHX9Ltta0mfTbzf5Eww+xsH86vUUpRUlZjTad0cL4k+FvhrXmna9+15ms47Q7JiNqoV2sPRvlHNc1qfwYjNjoGi6brmqxafYXE0s9yb1xdHeuMK45/WvX6Kq7vcXS3yPOrz4QeG5hp32a81awe0iEMslpdtG13GDnZMR/rByeDWnZ/Dfw3ZxeIorSGWCPX1RblI3KrHsUhfLH8OM549K7KimpNJq+4rK6fY47WPCE6fDX/hGdKvprm6tol+yXF/M0jGRDuQuxyTyBzWvYaFF9uh1a+G7UPsSWswViYyBnOB9Sa2qKHJu/mFloeVx/A/w9b6hqV5p+ueItPN+rqY7XUHjSEMQT5YB+XpjitrTfhd4f0670S8tLjUY7vSI2jinFy2+VWzkSH+LJJPNd1RSUmrFN338/x3OB1v4S+EdXl1+S8gnJ10xG7CyEAGP7u30rR8T+ANG16zS1mmvbQJZtZo1rMY2WNipOCO/yjmutoqbKyX9bW/ILnCaN8Pk0kaDp8eoXd9p2k7pEe+naaYvyFGW7AGu7ooq5SctyFFJ3QUUUVJQUUUUAFFFFABWJ47/5FDUv+uP9RW3WJ47/AORQ1L/rj/UVzYz/AHep6P8AI6cH/vFP1X5lzw7/AMgDT/8Ar2j/APQRRR4d/wCQBp//AF7R/wDoIorSh/Cj6Izr/wASXqzD8c/8hXQP+vz+hrq65Txz/wAhXQP+vz+hrq65sN/vFb1X5I6cT/u9H0f5hRRRXccIUUUUAFFFFABRRRQAUUUUAFFFFABRRRQAUUUUAFFFFABRRRQAUUUUAFFFFAHA/GrwbqXjTTNFtNNuRbNZatFeSybtrKihgdvB55FXrL4c+H7a/tb9nvLm7gMzNNNIC0xlBDl8AZ+8emK7CiqUmlb1/ElxUt/6scGPhT4aKRwTTajPawLKtnbSTKY7TzAQ5jwuQTk9San034baHZQrC15qV0scaRQfaJlPkopJCrhRxyeua7Wvnr4rN/av7Q9l4e1TxrrPh/SP7JSXZZan9kDOXcEk+vAqY35oxX9WTf8AmVJ+7KT/AKu0j1TS/h3oemaneXljPeQx3jSPPbAxmNmcEM3KbgeT/FST/Dfw7NNBM5vN0Fg2npiQf6o5z268nmvJv2X9U1GT4mePtDbxRqeu6Xpt8IbF7y8NwQg3YIbv0HNfQt8ksllPHA5jlaNgjD+FscGnLSKl3X4aqwuRc7g1s/8AJhZW8dnZw2sOfLiQIuTzgCpq8D0X4talJrGnHUJvstjYJImrtMAAXZisfPYjaT+IqfSPGXjfSdeSO8YatGNKe/lgkfy9qblwQcHkAniiaaevf/N3/AajbTay/wAl+Fz3WivIbz41W0dxpKw2NrNHq4RbZFuGM0cjpuUSLs2qOezE+1dN8PvFWuah4Ou9c8TWVnB9neXH2SUvvVCR0IGDxROLgm5aWv8AhuKLUrcvU7iivHD8UNUgv7jWr/TjFpaaYLq3tYpg7y7mABOcBT+ddj4S8YXesXl1pupaWLC9jtkuU8ubzUMbruXJwMNyMjH40cr5eb1/AOZc1r9vx/4c7KivPj40uNE+HF14kv42v5ILhk2KdpYb8AVS1T4qSaNo9zPrOjx2t7FcxQrGs7PGwkBKksFyPun+E0nu4+n4hfRP1/A9Oorym7+MVvDpenTLpm26u3kBjlMirhDg7SELEntlQPeqniX4n6reSiHQtNa3torm2jnuZpdsg8wqSoTHo3c0b6r+tbDbS3PYaK4nxT4l13S/GGgadZWlnPp93bzS3byylZAECnKjBz16d6oaP8SprzxDpNlcaGYbHWZZY7C4WcM52dTIuBtz7E07f187Aei0V5J4t+JGqXN9rOmaBYiCLR9Qt7O8vJZcMHcqcIgHIw2MkitLwr8TZdcuoJIdGZdKfUP7M+0vN+9M4C87MY2fMOc59qai2r/10/zCXutp9P6/Q9Jorzn4m/E6DwTq1vazwWdzHK8aNGs7i4UueDt2bccd2FMs/ifJJqTLPobR6d589ulwJsuXiRnPy46EIe9Stdv6sOScVdnpNFeV+DvHms+J/F+jubJdP0m9tpZIo/O3vJtZlywxhfu+9QeHfiRdN448XaBLG922k3MkuXbYqQqBhV/vHnpVOLS103/B2ZN77eX47HrdFeRr8ZJoYLKW+8NtENTg87ThHcbi/wAwUB8gbeWHTNa9p8S3gN7Hr+krpz2E0SXTrPviRXxht2B6+lJppJvqHMtfI9Forz3wB8Sf+Es1NLGPR5bV8SNNvkyY0GNjdP4ucfSqV58RptPkktbHSZ7+4fUJLZVmucAbVZic4OB8vSk9Go99vyGtU32/yv8Aken0VkeD9cTxFoFvqiQNB5oIaNjnawOCM9+a16ck4uzFGSkroKKKKQwooqrquoWel2Ml9fTeTbxjLvtLY/AAmgaVy1RXi/jTxxf3XiLVBpt3qtxpGm6ct3HbaPEBeTOSoLfOVygySR7Vp6P8Tr+81628P2WmxXLjSE1O4vLyfyAkZJBDBQ3zDac1fI7f15/5EpqXw6/0v80eq0V48/xutYg1qdMhu79r2Kzg+yXBaCRpN20l2VSB8pz8p/GqknxcvfDlxd2/iC1WS/udTktrWBJGaKLYGYruCljwpx8vXHSjkl+F/wAv8wUr2t1dvuv/AJHtlFcHrviy6vPhpZ+JNNWawkuZoMJKpDKGlCsCD7Zqv49+JcXhPUILBrH7XILRbqZQX3shJGIwqtubg8EqPekotu3nb9QbseiUV55b/ExZFnik0eWG9S4KpbO+HeDazCbHYYX9RXL678WrrU/ClxLpUZs7nzrV4LiLeyeU8yKVYsq4bBIwMj3pQXO7ItRvJR76fee10V518Y9evdO8L2EGn64ukX92wZbgxs5IUAsMKCec0/SPiI+vR6Vb+GbKHUbq7tzNI085hjVVwG5AJzkjjFL/ADt+v6Mhu39fI9CorxM/EvX4Ne1a38Q2MMVpY65FY2/2C5IYBoyxD5A3DAzW63xWlhvbBrnQWTTtUeZLGZZwXJizu3rj5QccYJonaG76X/C5UIuaTS3v+Daf5Hp9FcL8P/Hl14kv1trzRxYCe1W6tWWbzN8ZJHzcDB496858O+LfGOpeNvENvAddePT9SuozdOF/s9IE3gIPm3eYCF7djSm+Xfs39xUYOUW10t+Ox9AUV5N4g+K3/CK6do736Wd79q8lJVE7i4BkfaDsCFcc92FaujfEi41DxFHZtonlafLePZpc+flzKqq3K46fOOc1VteX+tP+HI15ebp/TPRKKKKQBWJ47/5FDUv+uP8AUVt1ieO/+RQ1L/rj/UVzYz/d6no/yOnB/wC8U/VfmXPDv/IA0/8A69o//QRRR4d/5AGn/wDXtH/6CKK0ofwo+iM6/wDEl6sw/HP/ACFdA/6/P6GurrlPHP8AyFdA/wCvz+hrq65sN/vFb1X5I6cT/u9H0f5hRRRXccIUUUUAFFFFABRRRQAUUUUAFFFFABRRRQAUUUUAFFFFABRRRQAUUUUAFFFFABRRRQAVwnxC+EXw/wDH2qxap4q0FNQu4ovKSRpXXC5zjAI9a7uik0mO7OO+HXwy8FfD43J8J6MmnfaiDNtkZt2On3ia7Gior24is7Oa6nbbFDG0jn0AGTTlLS7YlHXRHLan8NvBepWepWd5ocEsGpzrPdoSf3jr0PWtWfwvoc1899JYqZ3tDZs24j9z/d/SvL9b+N+paHpdxqeq+Bbq3tXBOmP9tQm8wcHjHyduvrT/ABH8VPFS2kuk2fgua312O1W6vUF/GwsoWI2vuxhyc/dHNPkfLe2i/wCG+VtvLYrldr9/x2+/W3qdnB8MPBcNzazR6W6/ZXSSGL7RJ5SugAVtmdpOB1xW5pPhzSdLhvILO3dYLxy8sLyM8eT1wpOFB9BXk0Px80vT/GGn+Eb+BJ5nihSa7N0iyGZ1BA8rG7HPXpXc+BvGes+KE1a5Xws9pZWrMlnM94jfa2BIIxj5OR3p1W1fm13+6+v9dTOFrRtptb+v6sXLf4eeEoILiBdM3xXEXkuskruAmc7Rk/KM+laPhzwvo3h+OZNOgkBmwHeaZ5XIAwBuYk4A6DpXnVn8VvFj6PZGT4fmTWL93+yWkWoIFkjT7zlyML24PWui134iCx+F0/jS10yOaW3RfOtLi8S3WN8gMpkb5eCTz3xSd1G/T+v69Rppyst/6/r0Oku/DGiXWhyaLPZK9hI+94tx5bOc5+tR6l4R0HUI5lubMkzMjM6SMrAoCFIYHIIyeleY6T8dptf0axufDPhCTVr66EmbZL9FVSnLYkIwwx3HWte1+LdzqGq6PbaX4Yae21G1adp5b1IvLZeqBSMuR7U3B3fdOz/r5CcopL5v/P8AM7K58GaLc2trBM2oM9oxaG4+3zeeM9jLu3kexOKgvPAHhe81Y6pc2Mkl0TGXY3D4dkxtZhnBIwOTzXL6d8aNDvbySFLV1jW1EwlMgw0m9V8v65b9KyJP2gdBi8e3HhiSzjCxoFjlF2hkebYGMZi+8o5xuPFLXm5euv4blbr8P+Aepax4d0rVrywu72B2msGJgZJWTGcZBwfmBwODxVHTfA/hrT9ZXV7awb7UjM0O+V3SEt97y1Jwmf8AZArm9J+IXiHUvh/rnipfB5tEtIXl05Jb1W+2Bc8nAGzkd64C8+K3xAnuvAOqW/hwg6vYzXNxpMN3GFuFABDB2B24GTiqhFy1Xb9G/wBP8wkmo387Hr954B8K3Wrz6pLppFzcSLJPsldUldcbWZQcMRgckdqk03wN4a07VxqdlYtDMHMgjWZ/KDnq/l527uBzjPFcHJ8ULuy0TWvEUWnXmoCGC3mSxluI444S+0MvmbeACTknNdfrXjK90/wHZ6/Fof2vUb3y0ttOiulPmSyfdXzMbce9RFtrTpp8/wCkOSs9ev6f8OWfEXgHwvr+qjU9UsXmuMLuxO6o+37u5QcNj3FW4/CHh+NERdPTas0k4BYkb3Uqx/EMfzrj/DPxVm1S5is73w3Pp92ZZYpomuFfy2jUk8gc9K53V/2h9H0/R9BvZNLVJdUmKywTXqRmCMNt3gkfOf8AZHNOOqTXp/X3DcZWba2PSvD3gbwzoF4l3pdg0MkYZY8yuyxhiSQoJwBknp60648EeGZ7+W+fTV+0zSvLJIrsCxYANnB6HA46cVxPin4savY3uv22keFUu4tN0z7dBczXyR+eNm7iMjdgfWqnhr4n6rJpn9u65plxb3U+kpdR6XHMjRby2AFbGQW9ycYpOTSXnp+en4MUY3XMvL9P8zvbrwD4Vuba0t5tLVo7OAwW/wA7AxoTng565A560xvh74Tfw9e6DNprT2V8VN0Jpnd5SMYy5O44wO9cm3xV1uHR7gXngeeDX47hIE0v7ch8wuOD5mNuK7bwD4jk8TaH9tudPfTryKRobm1aQSeVIpwV3DhvqKavJadP6/UjSNvP+v0LWj+HNG0m+nvtPsY4Li4ijhldc5ZEztH4ZP51X/4Q/wAP/aftH9nr5vnNNu3n77Agnr6E1vUUra3K6WKmkabZ6TYrZWEIhgUkhQScEnJq3RRTbuJK2wUUUUhhRRRQBga/4P0HW737de2siXfl+U1xbzPDI0f9wshBK+x4psPgrw1Dfy30emRrPNYjT5G3HDQc/Jjp3PPWuhoo6WHdnFxfC3wTHZm1/slnTcrKZJ3ZoyudpVicrjJxjpmrLfD3wq1usf2GVZFlMyXC3MgnSQ5ywkB3AnJ5z3rq6KfM+5KSWxkan4c0zUvD39hXy3E9nheXuHMmVOQfMzuzkdc1nJ4D0KNoZI5NVWWHhZl1OcSFeys2/LKPQ8cmuooou73BpNWMOTwnoMniNfEUlir6mtqbTz2YkmI9QR0PTr1qsvgfw+NNl02SK7mspZEk+zzXkskaFGDLtUthQCBwMDiulooTsNOzuUTpNg2pwak0Gbq3jMUTkn5VPUAViD4f+F40gW1sZbMwSNJG1rcPCwLHJGVIJBwOOldTRSsO7tY5WT4e+E5NRm1CTTS881wlzKWmcq8qjAcjOM44pYvh/wCFY9Ra+GnF5fn2K8zskO773lqThM99oFdTRQ9Qu9DJ0rw5o+lzQTWNmInggFvGdxO2MEkD9TS6b4d0jTre/t7O0EceoTPPcruJ3u5yx/HNatFD13BNo5LVfhz4R1O5hnu9NdjEEAVZ3VG2HK7lBwxB9a0bXwnoNq8bQ2KoY7g3K/MeJCAC35KPyrcoo63F0sFFFFABWJ47/wCRQ1L/AK4/1FbdYnjv/kUNS/64/wBRXNjP93qej/I6cH/vFP1X5lzw7/yANP8A+vaP/wBBFFHh3/kAaf8A9e0f/oIorSh/Cj6Izr/xJerMPxz/AMhXQP8Ar8/oa6uuU8c/8hXQP+vz+hrq65sN/vFb1X5I6cT/ALvR9H+YUUUV3HCFFFFABRRRQAUUUUAFFFFABRRRQAUUUUAFFFFABRRRQAUUUUAFFFFABRRRQAUUUUAFFFFABTZY0lieKRQ6OpVlPQg9RTqivbiKzs5rudtsUMbSOfRQMmk7W1Gr30OSf4YeCZbaW2n0aOeGQ52SMSF5z8vpV7W/A/hnWNR/tC+01HujEIXkBILxjoreorJ/4WITZwXS+FdZaO7lEVlgw5uWJP3fn4/4Fioh8ULGRrSCDQdWlvbiaSFrVRHviKfe3EtjH0JqndNRf9f11C915f1/l+BqN8PfCX9rx6omkxR3UYUBkA52jAz+Are0bSdP0ez+x6bbJbwbmfYvTJOSa8+1v40aBovh9dc1XStUtbOW8eztmKoxnlVipChWJHIPXFaGkfFDTNbsdOn0HR9U1Ka+jaVbdEWN41DEEtvZR1B6U1eX9fMm6X9fI07r4e+FbmNUk0/GyRpI2VyDGW67T2BrQvvCmg3vhseHrjT4m00BcQ44+Ugg/XIri7L4geIL64u45NAl0wW2pi1BkZH81cEkcE4bitSX4g6Xqcs+k6bcXdnepBJJNOLdZfshjbawZc8nPGBmp15X2X+V/wAhJpyt1/4NjS8P/D3whoMsUul6NBbyR79rKOfnGG/Om23w88J29xaSxaWiraAiCPPyJznIH40z4Wan4i1XQ57nxBGc/aGW0maIRNNDgYcoPu554rC8T/EC+0bXPEen/Yrq4WytoZbZoYAyozbs7j+ApuTV3fz/AK+8rlUtPl95vv8ADfwU3l50C1Hl3f2xcDGJefm/WpJfAPhWTWZtW/sqFbmcHzSqgB8jBJ49KwbH4mxrBHDLpOoX81vbQzahcW6xiOHzAMHDMCeT2BqbWPi34X0lo0vVu0cyMkqhATCAu8M3PQjGPrRKPLLl6/1+Aov2i5lr/n/mddZaHpVnoX9h29nGmnbDH5H8O09R+tZdl4C8K2cmnSQaVErabE8Nlkk+SjjDKvtiqeqfETSbLQNF1VLS8uTrk6wafbxqokldug+YgD8TXO6L8Ubhb5tN1LSL251a6u5Y7LT4FjEipHncGYsFyPrVKMtbL+tn+eo27WXf/g/5HWTeAfC8ljPZDTlihnRUlVDjcq4wD+VXbzwroV34ej0CaxQ6fHtMcYONhHQg+orG8S+LpR8OZfEmjqYZgwUJOgJRhJsZSOmQcip/EXjSPQxpds2lX2pX1/D5kcVrsBOFBblmAHWpa5I321/HclT55262v+hl6B8K9DstPu7G/AvY5L17qFsFXi3DG3OeeDWkfhr4MFlZWcei28UVixNvsAyuTkjntmua8RfHbwbol3ptpcx6jJPf26XKxxwbjGjHGWx7ntUuofHHwTZeKpfD0r3zTxKGeVbdigJXcAe4oUWrRX9W0KlU0bbOqn8C+GbnUrjULrTluJp4vJfzDkbCMEAfSmweAfCkNg1imkxeQ0H2fae0ec7RWD4d8f3niHxdpdvaaZdWWk3lvJIklyEzNtJGV2sSBkd8VEfiZc2ni7xVpepaDcLY6KsJhniZWadpN2FxnjOOPxzT9m2ttv8AO333YudJ2T3t+V/yR0+neCPDVjCkcOnKSsyz73JZi69CTWvpWl2OlrOtjbrCJ5Wmk2/xOeprn9K8Z/2jbasg0W+s9R02LzHs7gpufjIwVYr+teep8V/Fc3iHwkn/AAjNzFBqcd21xZKYmkl8oNgoxbAA285IqYu7dv6/qxag5fK/4f8ADnt1Fea6z8W9D0nS7nXLiLUpLWG1SVrdIU3KSzDGS3JyPpWR4/8AjB/YdlZXJs7rSnXU4rW7guo1d2SRWK7dpI5x61fs5XSfX/hjJ1Ek32PYaK4DxzrXiG2uNIl0K5uBNeugXTTZo4ZerFpM/L8ue9d7EXMSGRQrlRuA7HvUF9bDqKKKACiiigAorg/FvjRbie78P+D79Z/ENoVe5gWAtJHEerKHARj7ZrC8N/EvV59U07Tn006zBKkzXN/a7Y/LMZOQUYggjHOPwzQmn/Xlf7htNHrNFcGnxT0A6ZDqDW96kU1vLOgKLkhCAR16kkYrA/4WzJpOoeJLzxPpt3punabFA0Vs6I02ZMDqhIOSfWo546eY+V6rt/wP8z1uivMIPjToF5Bop0zSdXvrnWHljt7ZIlR1aMEsG3sB0U1paD8QZdY8Rx2tvoV2ulvYC6e8dkHknc6lXG7P8HbNauLW/r+f+RnzL9DvaK8L8VeIPHGmeB7/AMa6dr/2WO81NFs7eW1WZfs7yBUb5vunBPArpPEvxg8OeDNetvC+uT39/qO2MTTwWnygsQASq9Oo6U+SSSv10/BP9StOmx6hRXns3xc8N2/jCXw1cw3cU8du1x520NGVChuoPXB6Vi+P/iV4j02Pwvc6b4dvrSLUtWS2eO4ELPcRMjnCYY7ScDrippr2jXKKT5dz1yivMPEnxs8L+H9Os7rU7LU4pbmSWNrYRB5IjGxV920kcEHoTWn4F+J2meM9cutO0PSdTkgtNnn3kioka7kDLwW3dD6U1BtXQ+/l/wAMd5RRRUgFFFFABRRRQAVieO/+RQ1L/rj/AFFbdYnjv/kUNS/64/1Fc2M/3ep6P8jpwf8AvFP1X5lzw7/yANP/AOvaP/0EUUeHf+QBp/8A17R/+giitKH8KPojOv8AxJerMPxz/wAhXQP+vz+hrq65Txz/AMhXQP8Ar8/oa6uubDf7xW9V+SOnE/7vR9H+YUUUV3HCFFFFABRRRQAUUUUAFFFFABRRRQAUUUUAFFFFABRRRQAUUUUAFFFQ33/HjP8A9c2/lSbsgQG6tQcG4hB/3xUqsrLuVgw9Qa8M8G/CD4Yaz4YfVdW0KG5vppZ3kle+mBLbj6PgV3XwLjSD4fW9vEW8qGeWOMFi2FDkAZPtWvs9JX3VvxuZe1vKKS3v+Fv8zuqK8z/aH1rW9F8MaQ2hXl1a3F1rEFu5t3VHdGD5UMwIHQc4p3w91nxVeRxWDXEM8tnqMsWo/bXDSrD83lhXXAZvu5OPWlGDav8A10/zNW0ref8Awf8AI9KorjbDWrsfErWtPuLsmyt7OOSKE44Y9SO5rg5Pi54k0xZtR1jS7CTTb8OdHW1YmVdpx+/5+XqKzpv2nw/1v/kwm1BNyemn4/8ADnt1NmjSaF4ZFDI6lWUjgg9RXzt8RPij450X4cand6r9kstUhltbm3l0o+Yv2d5FyjZz8xBx+deqS+KdTj+GEniiR9PhnaATQ7ySgBAIDc/e56etXOHLTc3t/X9fJihLmmoR3ZkD4KeGha31qNU18R3Th1A1GT/R2BJzFz8nXtXRaT8P9A02PTlgSdmsA/lyPKWZi+NxYnljx3ryTQ/i38QvEfhywm0m10WDUv7Z+xXRuomjiaIhSCo3ZB5Peu++KviDx1o+s+H7bw3/AGKLe8l2XZvM7sAZOw5HPpRJSSV+v+X+TByTu35/nY1db+GfhjV/CX/CM3cEhsxPJcIwf545HYsWVu3JNZ1/8H/Dd14e0nR1vdXtRpassFxbXjxTMCckM6kEj61y3hH4h+MNP+2XHiSO0vNHK3z2cseTcloXc7WA4xhSBx6Vf+AXxV1X4hXupxalpTWsUSrLayLbtGpQkjBJY5PHtSgm9Y+v3Dk+V6/1c6zSfhvoOm6vd6lFLfSS3U0c8iyXDMgdAQGAJwCcnPrUfhbwNFp+qeJr+7ESyazcs4MGQUj+vYnqcd65Gf4ieNxrzxR2Gjf2dqMk0OkHexmV4xnMwzwPyrmF8efF110W4aTQHv7i3nm+zRki3kRc8vySGAHqKzlJJXf9X/4C+4uMG1p3/L/g/ifQun2qWdlFaxs7JEoUFzkke5rOm8OadLcanMyyb9SjWO4w55C5xj06mvHPHHxx1fRdY0HT7HRWuXurOO4vQls0mCWKsEIYdwfWu8+HXijxP4m1bVbm6tdPt9EtZWghIJ88yKFPzDOAOate9dev4WMlK1reX47DtT+FPhq+1mw1RpNQgks1jXy4bpkjmCfdEig4foOtTav8L/Cuqazq+qXdtI82qxRxXA3naAmMbR0U4ABxXntj8Z9eHjfXdEubXT7m2tLOSa0mt4mCs6kDDMWIPX0FXdL+J3jdrTxBZ32kaWdXsNLi1G3ELMYykigjdk8kZ6Aimm5Q5+lr/iacrU3Bbo9F8TeBtC1/w3baDdRSw29oVNs8DmOSFh0ZWHIPuKw774Q+F7rQ49MMupRPHJ5iXkd263AY9f3gO7nvzzXNS/FvWNO8OaRdaha2Nxe6nAkkP2dW2E7mD5GTjAA796yPHfx31PSdOhuNI0tLkalcMuly+Q0ivGn3i4DDnpjmqtJ8z89fv/r7iI2vFeWn3f5HsU/hXSZvCcfhl43+woip947m2kHJPUkkZJ70+/8ADOmXuoaffTpIZrCNo4CGIAUgA5/KuE8J+O/FvibxVpVnY6bY2+nNYJdagbgMsyluMKufX1qfxZ4q8XSeJr6y8PppkOk6dB/pstwxFzvwTmMZwRjHasqk/dbl5v7tG/0KpwXNpvovv2RZ8RfB3whraaX58dzDJpoVYZYZSrlQchWPcVc1D4W+F7zxevieSGZLzyhG6o2I5Bt2/Mvc4rg/CPxU8VWCw6f4ptLS4ln0b7faTwElnO4KPM7D7w6U7/hZ3i+wl/s7xLaaemoQyxSs2nSExNC+CAc55wa25Je05b63/F6Gcnam5yWlvwO/8IfDXw/4Y1f+0tPe+aQbhGk1wzpEGJJCgnAGSelLq3w38O6lrmr6vP8Aa1uNWtFtbkJOyqVUnawHZhk89a4Ob4reK7fwjqfjKfT9NOjTK6aRFErPcCRWZP3q56ZXtjim23xV8Y33gXw/rVrpdlbz3N40GpPdxMkcajHzIu7ODn1PSo1b5X009Llv3X/XQ9L8DeCtJ8I6ZNY2Ml3defjzZryZppX4xyzZJrJ0X4V+GtK16HWYHvpLi3knkgWW4Zki80EOqgngcniu3spDNZwysyMXQMWT7pyO3tUtDum/uCMtNDhdV+FfhXUtKn025huDBPGsbgSkHAYsP1Jq1rnw48M6zcPNqFs8xaVJSC2RuRSqnH0Y12FFPnlprsTyRs1bcyLTQLS1ewaOa5P2EMsQaUnIIxg+vWteiipKCiiigAoormvifrOoeH/BGoarpcSy3cKjYrLkckAnHtmplLlTZUIOclFdSTxZ4Q0fxFptxaTJJZSz43Xdk3k3Awe0i4b9ayI/hf4bhttHht/tkH9lTmaN452VpSfvCQj74PcHrmsjV9W1Lwx4bgvtN8Qy63qeoCOOCK/mQwo7YJbKgFV69axb/wCJHjq10S2sf7N0aTxI+pGxk2uxtclFZWVs5/iGeatJp2W9/wDgfhf8SHJct29P6/yOttPhT4Vt77ULpY7p/tySo0bzsUjWTG4IvRfujpUGm/CDwpZ+H9S0Zmv7yPUYljnmurlpZSFIKkM2SCMVxmhfEP4m6h4ojgktvD0VjBprz3sfzb/NQndsO7kdKxv+FpfEG78O6DrWoRafYwa5FK9n9jc7lCxM2XDZ7gelEKanH3dkvyv/AMEt8ybl5r8T1TQvhX4Z0ldB8n7XK+htK1pJLMWbMgIbce/DGqXiz4Vaff6bGmj3t7p93FbPbRvHcMqlHYsdwB+bBJxnpmuP8L/E7xtYeEryfxLb6XdXcVjDd2ktuSQ6MwU+bzw3U9qteKfiL48m8VaTpnhWPQhBNPHHcNdZOdwBwCGGKublGSTfW34/8H8zGnNNe72v+Fz0jVvBek6x4NtfC+pLI9nAIiNjbSTGQQePcVleN/hX4Z8WeI7PX7/7VBe2u3DW8uzzNpyN2OvSuA/4WT46fxBqPh7RbXTrnUEv7mNWvZD5arFyQMY4x0o8cfF3xraat4Z0vwxolld3epWsUt0sqMVRmYBsMGGABk8g1MZucly7309WbTh7K8ZPp+B31v8ACnwpD4zuPFQhna8niMbxtITFgqFOF9wKp6T8G/DNhNZyNfazeCyvBeWy3V9JKscgBAwGPAwx4qx8TbzXVbw7a6dJqEc13I32iOwmWN2wqn7zKwwCT2riPGPxg1vwl8VNO8LS28F3pk7RRSN5ZadGYMTucEDPy/3aKbcXaOnT7iJLnvdX6/odx4s+EvhXxJYw2t4t1F5N3JdrJDKVfc7FmGfTJPFbPgzwTovhS81C80tZRNqBRrgu5OSqhR+gFeaeKPG/xYfTbnW/DkHhePS3vFhsxdFjMF37P3g3AA5qab4neNINTuzJp2kPYaA0UWubGbzZXdVbNuM8jDD15zRTcpq0fL9P+AObUbyfb9f8z2uivF2+InxAuPC3iHxFZaTpJtbSQJYqxYuR3ZxkdMjgYrrb6+8Ra58MbG807ULW21a7jid5LeQRqScFlRmyAeuM5pNNb+X4h1+/8Du6K+b5/iL4xuPHVrp/gvU2v47TS5nvrfVgApkidw/K43HC8EYB9K0vEvx21Ww8ZabpljoclzZvbRyXYS2Z33MSPlbcBgbT2NW6bvb+uv8AkOS5bX7X/L8dT36ivn7SfjnrmueI9WsdL0VltfIkGnyS2jDZKozmVt33evYV6p8ItU8R614DsNS8VHTjqc4ZpDY58rGTjGSe1RFOUefp/X+RMpKM3B7/ANf5nW1ieO/+RQ1L/rj/AFFbdYnjv/kUNS/64/1FcuM/3ep6P8jqwf8AvFP1X5lzw7/yANP/AOvaP/0EUUeHf+QBp/8A17R/+giitKH8KPojOv8AxJerMPxz/wAhXQP+vz+hrq65Txz/AMhXQP8Ar8/oa6uubDf7xW9V+SOnE/7vR9H+YUUUV3HCFFFFABRRRQAUUUUAFFFFABRRRQAUUUUAFFFFABRRRQAUUUUAFJIqyIyMMqwII9RS0UAeY3PwD+FFxcTXE3hK0aSZ2kkPPLMck/nXfeHdF0zw/pEOk6Rapa2cAxHEg4UVoUU02lZCaTd3uYPjnwn4d8Y6L/ZPifT4b6xEgl8uXoHGcH9TVfS/AfhXTLPSbSx0mGGHSJTLZKv/ACycggkfgTWJ8cL65ttH0W1t5XiW91iCGZl4zGQxI/HArk/HPxF15dStWsLZLTR4tQuLV3WUebP5UchYYzwMpx3oV4q/d/5L9St3ZPZfo/zSZ6F4j+Hfg/xD4itPEGr6LBc6lZsrQTt95SOlGk/DrwbpVzq1xY6HbRSauMXxC/60e9cr4a+IuqalaaX9n0mOytryI/Z57+RiJ3yRsRhkZ+tZ+kfE7xVHa+FrPUtJsLjUPEF1NDDJHIVjjVCPmYfj2pqm7umltf8AW/5aik7JTl5fldHZ6b8MPA2naBc6FaeH7WPTrq4W5mh25DyKchj9DW0PDGhjR7rSP7Ph+w3ZLTQ4+VietedyfGJbHxY+h31nDcg20syTWYfYDGwUqWfAbk9VyKv634q8dQReHprex0eMapcqNjSMf3TDIyfXB7UuZy9xve346fp+A+VxfN1V392rNiH4V+A4fDr+H4/D9qNOedbhoccGQdG+tbXijwpoHia0tLXW9OivIbOZZ4FcfcdQQCPwJrjtL+J11fPFfjRwukTXMlnG+/M3nJjJI6bcn61BpXxJ1+/0DTtaOg29rZ3s5QzSMzJCoIGXK5wTng9KavNX9P8AgEtckuTrr/wTuLXwv4fhSJYNPgCwtKUAH3TITv8Az3H86reEfAvhfwnfX17oGlQ2U9+QblkH3yOlUPCeoeTrviW1MyNbwOLlJGfKKGQMefTJJrkdX+M/9k2Wu3MthDfpp9kbuB7UOqTKCwwGfAb7vVcikovmUVu0Dd4uT2T/AOGO60rwD4T0vxRe+JrHRreLVb47ri4A+ZzUelfDrwbpd1Lc2Oh20MsrySOwHVpM7/zya4/Sfi7e3z3emNoKx6vFcQwRIZR5TGQMQSc5GApqr4C+IOrWPgXxt4l8T7rt9H1a5jEERGEVZCoRSew96r2baafT9bafiaRg/m7fjez/AAO38QfDfwZr32D+1NDt7j7AALbI/wBWAcjH4mt/R9H07SYZodPtUgSeQyyBR95iACf0FeP6j8VdX0G5uNb160C2b2lu9tZ2zb/9cfkY988jIH4Vq3HxA8XXf9jNp2l21v59/wDZ7gXUMsQkXbnKBwGxjvS5Xp5/5kLVPy/RXOrg+GfgmDWLzVotBtVvL1ClxIF5cHqKdrXw48G6ws66holvMLi3S3lyPvRoAFX6DArk9P8AjCb43V1b6DeS2MYlVGS2lJV4wc73xs2nHY1HP8Vdeg0yG7k8OW5aTTpNSZBN92FFLEdfvEA0ldwVtn/wX+jHdxnLv1/D9bHcxeBfCsVhp1imj24t9NheG0TbxEjfeA+uKh1P4d+DtS8KQeF7zQ7aTSbcYit9vyoPauN034pXWq6I9/eaM9pFJaRX1qI5vmaN2ZcNz1ypq3Z/FC/m8TzWLaEqabBfvZPceb85ZVZgwGenymiV7vm6f5/5v7xN8lun/Df5Hc6F4Y0PQ5Ek0uwit3S3W2VlHIjXov6Vn698P/COueJrfxJqmjwXGqW8flxTsPmC+n61keB/iFL4j137CdIuktpjIYLhbaVUUISMO7DaSccbTSR/ELPj618Oqtpd21zI8Imtg7eW644ZsbM8jjOaTV7X6gvtW6bnQxeDfDcc8c6aVAJI7JrBTt6QHGU+nAqhoPw18E6Hpi6bpmg2sFqs/nhAv8ec5rmvil461rT7+/0fQ7SJTZwxSz3UkgBUO2AFGee9SL47vrWLbb2ZkC3KxXN3clmiiBH3jtyVyfwGacJuTbX9a/5inayjL+v6Ru2/wv8AA1vd6vdQ6BbJLrEZjviB/rVPY1AfhL4AOn6XYN4etjbaVK0tlGekTNjJH5Cucm+IvijTr/X2u7DTry1triGGxWCTBZpFXGT6c1a1z4n3mheINP0zULWxmad447iO18xngZgT8xxtHTualNJJ+n+a/ML3b+f+TPUI0WONY0UKqgAAdhTq8t1/xv4wk8K6jruh6dpsVtDdrb27TyEu375UJIHHOak8QfEjVtJjvJP7Fgnj0mCOTUyJtvLnpHk+/eqfRvr/AMONLov66Hp1FcV8M/Gl54zN9dLpqWlhbyeUhZ8yO2ATwOMciu1pJ3SfcHo2gooooAKKKKACmyoskbRyKGRgVYHuDTqKAOItPhR4BtdK1HS4fDtqtpqLbrqPHEh3bv5itLS/AnhTTdLsNMstHt4rTT5jNaxgcRuf4h710tFO7/ryE0nuczd+AvCd1Lbyz6Pbs9sztEcfdLfe/PFB8B+E203TdObRrY2umKyWce3iIFSpA/AmumopJ2VlsM5DR/hn4J0jTNU03T9BtYbTVV2XkYXiUYxg022+GPge30b+x4dAtUst6v5YXjK9DXY0UX1v/WmwdLHOWHgfwvY6idRtdIt47os7GQLyS4wx/GvPviF8EV8SeNNK1ux1a20+0sY0j8hrMSOArA/I+QU6V7JRQtJKS6BL3k0+pTbTbSR7KWeISzWYxC7dVJABP44rA1T4deDdT8WJ4qvtDtptXTbtuWX5ht6fzNdXRR1uBx//AArLwT9u1m8/sG287WkKag2P9cCc8/jRF8M/BEWsaZq8eg2wvdLjEdpLjmNR0FdhRQtNgetzl9a8AeEtY0ObRdQ0eCawmmM0kJHDP61a1Pwf4d1Lwj/wid5pkMmjeUsQtiPl2rjA/QVvUUB1uc1p3gPwnp8tvLZ6NbRPb2ZsYmVeVhOcp9OTVLWPhf4H1a/sL6+0G2luLBQts+OUAOR+pNdlRVczve+oHLRfD3wjF4mufEkejQLqd1EYppgOWQjBFafhTw7o/hbSF0nQrKOysldnWJOgZiST+ZNa1FStFYOtwrE8d/8AIoal/wBcf6itusTx3/yKGpf9cf6iubGf7vU9H+R04P8A3in6r8y54d/5AGn/APXtH/6CKKPDv/IA0/8A69o//QRRWlD+FH0RnX/iS9WYfjn/AJCugf8AX5/Q11dcp45/5Cugf9fn9DXV1zYb/eK3qvyR04n/AHej6P8AMKKKK7jhCiiigAooooAKKKKACiiigAooooAKKKKACiiigAooooAKKKKACiiigAooooA57x54Yi8U6Za2r3DW8lreR3cUijOGTPB9uTUNz8P/AAfdalLqNxokMl1MzPI5kfBZgQx27sAkE9B3qj8XfG114H0fT7qy0cardX9/HZQwGfyhucEglsH09K4PVfjbr+l+KJfDt/4T06O5aKVYXh1Qy4mSJpCjDyhgfKe9NRb2/rb/AIAXbfL/AF/W/wCJ6Va+APCNrdWVzBo6LJYndajzpCsR9Qpbb+lPtPAvhO0vba8t9GiWe1ne4gbzHPlyPjcVBOBnA46V5JF8X9Yi8MeEPFninTn02K8N080Nld70kSJScspUZ6dM10kPxY12LRL281TwfFbXQWKawt4tQ8wXEMmdrM2wbG46YP1rScZ09X1/zsFm3Z/1Y7K2+Hvg221OXUodBgF1KHDOXc8P94AE4GfYVMvgfwuulrpn9mZtVmE6I1xKSjjoVJbI6DgHFcBefF7XrbwdqOqSeErKHVrC++yvYTamVVxhjuVxGcnC9Nv41HrfxYbS7S08USRObS405HWwEny+czbcbsdM8Zx+FZxV9v60uv67kzna1+v+dj0a08FeF7XUm1C30mOO4YEEh3289SFztB98Zplx4H8LXGnW2nSaUv2O2bdFAs0ioDnPIDc/jmqvws8XXXjDw3/aV/pX9lXSymN7cSmRegIKsVXIwfSutocXHQaak+Yw9E8O2+nyao0jLONQkJdCuFVNu0J9MVnD4beBxa3Vr/wj8Bgu4jFNGZJCrISTtA3cDk9Mda62ihSad+o7aW6HNy+BPCUq3YfRYP8ATCjTkO4ZimdpyDkYyemKm07wb4Z0/RbzRrTR4I7C9dnuYSWYSsxySxJJJJreoou9fMfMzl4Ph/4OhtZbVNDgMUqhXV3d+B0AJJxjtjpU7eCvDL6XDpkmml7WGfz4le4kJR/UMW3fhnFdDRRdiOfh8F+GYbieeHTBG1whSVVmkCMp6/Ju28/SpZPCXh2SEQvpULILRrMDLf6lgVKdehBIrbopeQGBF4N8MRWcdpHpECwRwLbom5sCNSSF69AWP51LF4U8PRTPNHpcKu9wbljluZCCN3X3NbVFAPXcyNH8NaLo97NeabZm3lmJZ8TOVJPXCk4H4Cqtp4J8L2ut/wBtW2kRRX28yeYruBuPVtudueBziuhooDuc/rngvwxrepjUtU0mK5u9gTzC7rlQcgEAgH8abqHgjwtfp5d1pSuhkEjKJZFDMOhIDDP0NdFRQtAOel8E+Fpb+a+k0eI3E/l+Y29wG2fc4zjjA7Uy+8C+E73XDrd1o0MmoEqTMXcZK52kgHBxk9q6SigLHMv4C8Jub3dpI23xLXKefJsck5J27sA554xS3ngPwlePbvc6PHKbeNY03SyYKjoGG75v+BZrpaKd3p5AZ+iaLpeiRSxaVZR2qTSGSRUzhmxjPP0FaFFFIAooooAKKKKACiiquraha6XYSX17IY4Ixl2Ck4/AUDSuWqK4f4h+IpF8DR6xod68Qe5hVZFGCVMgBHPqM1ynhD4y6lqsi3mpeFFsdBaS4t479b3zHeWEsCPL2DAOOue9WoO1/O34L/Mjm37K343/AMmex0V4vf8Axk8Rw6Jp+tQeCbaex1i/Sz0hv7Tw84bIDOPL+T7p45qx/wALkvl8cDwzJ4YjBtgE1OZbwn7NKVJAA2fMvHLZH0odOS3X9f1+Ogcyu0ewUV4/oHxh1bUr3XbH/hFraW5srZp9PWz1Ayi9AJGMmNdnI96oy/Fy+ttHufE2oaWiSWli8kunW2oeZGGU9GYoMNz6UqcHO1v6/qw5tQun0/r9T26ivG5/jFrtn4Vv7/UPBsNvq0Tw/ZLEagWW4jlVmVi/l/KcL0wa3NZ8TeJL34M3fiC602Tw7qckAZIop/NePJHIOBzzxxUVHyQlPohxtKSj3PSKK+e/C3ifxHosNxaalrWtX9vFNbMjajII73dIfmDAZHl9Mc881v8Ahv4zatrGqaq6+DvL0GwtnlGoC9JZ2BAClNnBOfU9K0lBxV/62T/UiE1JtLpb8W1+h7LRXh2qfGzxJplvbQXvgSBdVv7hI7C2TVNySo44Zn8v5TkgYwa9l0Sa/uNJtp9Us47K9dAZoI5fMWNvQNgZ+uBScGlc0atZ9y5RRRUiCiiigAooooAKxPHf/Ioal/1x/qK26xPHf/Ioal/1x/qK5sZ/u9T0f5HTg/8AeKfqvzLnh3/kAaf/ANe0f/oIoo8O/wDIA0//AK9o/wD0EUVpQ/hR9EZ1/wCJL1Zh+Of+QroH/X5/Q11dcp45/wCQroH/AF+f0NdXXNhv94req/JHTif93o+j/MKKKK7jhCiiigAooooAKKKKACiiigAooooAKKKKACiiigAooooAKKKKACiiigAooooAztd0PStcS1XVLOO6W1nW4hDjOyRc4Ye/JrLuPAnha41ttYn0qKS7Z2kJbldzKVZtvTJBIJ9zXS0U7sDmP+EB8Im0tbN9EtZLa0aRoIZF3JHv+/gHgA5PFQr4Y8E6TBJYzR2UKylX2XE4zhc7QNx4UZOAOK62vlL9oxfANx+0PYW/xG1aex0j+x0ZNly8QLb367SPalzNyjG/9JNjfwuXb9Wl+p9CP4a8HaxDcxww2c5lm8+V7eUbxJgjdlTkHBI/E1Zl8GeGZbNLSTSYHiSMRoCuSozng+uec187/sYyaKPiD4+t/DN/Nd6HHeKLFpJmkzF8205Y56V9R3pK2cxBwRG2D+FOS5IKS6q4rc03F9Hb9Sjpeh2OnW0NvbtclIXLp5k7OcnHcnpx0rTrwP4Xza1rPxE0hb3WZJbCyspp0h82Tc7tIwy3OGA2jrW/4w+Kd5ovj+w0WzNne2tzfpYyoYJFeFmVjnfnafu9KtQcqns1vdr7nYzjJOHPbSyf3q567RXnfi3xjrGjeN10qe50qy065jEdjI6PJLLcEfdIU/KPciuY0H4keKbO+8M22tXeiXkOrahc211LGjRtbLHjbnnAJz3qErmqTbsv60ue10V4b41+I2uX/hqSGxuNK08S6fJcPNIzhpMOoAiIPXmrPg74jeIbm80vSYNPSeGGCBJy6OZJcxgmQPnHHv1qFJN2+f5r9ByXKr/10f6ntNFePeGviJ4u1bVFSaDR4bO4mureHYrmRGiztY84PbIp3hb4ia9D8EE8Yao9lquoG4aPMCFEUbsDcPbvVuLUXLtb8SISU5qEd2ev0V4r8Qda8UxTeE57bWNLnu5LmVma1ZxbuojZsMN2T0qlpPxk8Sawb0wWej2X9nWRupFmZibtg5QxxfN149+tWqcnHmIVROTj5X/r7z3eivIZPidr1pFqN5qljp9si2JudOs490k02AM7yDhcZ6cGuj+E3izXPFEF1Lq1hFDEgRoJY0ZA4YcghueKlxabXYrmVk+/9fqd3RRRUlBRRRQAUUUUAFFFcN8cte1rw38PLzWNCu7W0u4ZI/3lxHuUKWAPH0pxTbSXUUnZNvodzRXikPirxPo+vazqf2qwvrFJbRJomL5JkViTHzhenerHgn4neKfElzeSR6PbR20XngKY3Bj8s9SScHIz0oSbjzf1tcG0pcp7HRXIfDfxc3jKG51K0+ztpke2KN0BDNKFHmA57Btw/CuvoaBMKKKKQwoorH8Z6Ja+IfDd5pN7NdwwTRnc9rO0Mgx6MpBH50mNbl3VtNsdVtPsuoW6Tw7lbYw4yDkH86y7Pwb4Zs7CKxt9ItktopnnSPbwHc5Y/jmvnjwJo91pfgzSte0nXNXn1W68Qz2Ra+1KaWIxo7hQVLY4CivQvDvxG8X6vqOn6ULfRorl7i5juZArlSsOT8o3ZyQO9a1I+zfLfXX8EmxWdm7aafm0v1O7h+H/AITiMAXSk8u3uBc28RYmOGQZwyL0XqelXbjwnoc2rvqptWjuZf8AXGOQos3GPnA4bgnrXnkfxM8Rb3ufs2lTwyLceXaRlvPgMQXDSc9Dn0qpp3xh1K88J6VqSwaabq70dLydEDMIpWeNduAc4+c8deKlXlBSvp/wG/0Fb3muv/B/zZ6Ha+AvDFr5v2WwNv5iFB5UjL5ak5wmPujJ7Uxfh54OXTp7D+w7VoLhSs4ZcmXPUse5OBya8k8SeIPH914t+Hss11YWd5eXN7sijMiwSIsb7TIm7J6A47V0GpfFDxEuhHUbdNEtpLXTWvJ47gt/pLB3XZF83H3O+etXyuCTT/q7/wAmK/M7W6/idf428AWms2cI0t00+6hkjYOMjcqKyqpI5GAxrU0Twwtv4Y/sTWLyXV0fmQ3B3Z5zjnsK83Pxg1ZfDOoX81lptvfRX1vb29s7NlkkJyxGcnGO1dH8Itb1vxVYeJrfX9QtLkW+pT2cf2VTG8cYJXBPr71MYSlSclt/w3+aJlOKqqL3X/B/yZ1Go+DfDl/dyXlxpcDXLxRwmUrztTOwfhk1yPgj4XTaDK1tdazJeaZ5ciNaknZMHIPzKeOMcYryHx/4Vh8KaV4r1TRde8RC7sNTtoLYTavO6KsmCQQW9Sa9A8T/ABS8TeF4Bp13Y2F7ffb4bMTwJIUVXRiHZc5JG39aI3cVbr/wP8zV01o+919x6BbfDzwhbiDbo8Tm3mWaJpCWZGX7uCegHpXV15xqHiDV9Q+FOoalqEf2C5jYKJYiUDKJAN4zyMisnxl8Sb/Q08NaZoaWt9JqNuzSXDBplQqucHaeppWbuu3+VyXJWXz/ADX+Z67RXlsXjzxGutWNrqcOk6eL2L/RbdmZpJpO4ZgcR9vvetVbf4i63Pbw2Iu9Fi1SS/NtPJJHIsFpiN3wST8xOzAIOOajmV7Fcr/r7z1yivC7f4seMtS8Rw6LY6fo9sw024vJJZw7CTymcZTDfdYJ+tep+DdYu9c0+01KV7SOOeAOYEyXVskE9elaOm1f+u/+TIckref9fqdDRRRUFBWJ47/5FDUv+uP9RW3WJ47/AORQ1L/rj/UVzYz/AHep6P8AI6cH/vFP1X5lzw7/AMgDT/8Ar2j/APQRRR4d/wCQBp//AF7R/wDoIorSh/Cj6Izr/wASXqzD8c/8hXQP+vz+hrq65Txz/wAhXQP+vz+hrq65sN/vFb1X5I6cT/u9H0f5hRRRXccIUUUUAFFFFABRRRQAUUUUAFFFFABRRRQAUUUUAFFFFABRRRQAUUUUAFFFFABRRRQAVk6z4Z8P6zcLcato1leyqu1XmhDED05rWooAzdF0DRdF3/2TpdpY+Zjf5EQXd9cVpEAgg8g9aKg1BrhLC4e1CmdY2MQboWxxn8aUnpqCWugy206wtZRLb2cMUgXaGVADjrioJtB0ebURqEum2z3YIIlKcgjofrXjj/GfV7nUD/ZmnRTWkqi2t2IO5rtGPmqfbBTH1rKj+PesyeMdWs00ZzYW1tJ5UZjAlSVBnc2T9yr5WpJdXf8ADcV1yOV9Fb8dv68j3qTRtKk1P+0pLCB7zAAlZckY+tRy+HtDkWVZNLtWEz+Y+UHLev1rwLXvjb4y0fwN4a1S6sbF7/V8XX7lSYvII3BATj5yK9H8S+O9WTwBoOuaVa29nd6vNHEFv22pCXOMsRnApSTim+z5fnf/ADCLv91/l/wx21z4f0S4jt459LtZEtxiEGMYQe1PfRNJa7huzYQCaBdsThcFR6cV45N8TvGtxqfhnw7p0Okf2rf3M0F5cuxNs3l7SWiIGWBz6VS8R/EPxhdWWrPNJpMOlZmsRDbzH7ckqA/vNuOE+XrnvRUjKnDna8/69QpyU58h7rDpunwsrQ2cCFWLKVQcE9T+NNttJ0u1s3soLG3jtpGLNEEG0k9TivB/DXxM8WaPpJ0nWbzR7ic6V9ts76B2kjjUZGyc44kO3pz1rK0n4keMvF2maHqNteaZY6rDqUtu7TyGO1kVVB5496UtGovrb8XYpJqPN/Wiv+p9EWmg6NaRRw2+nW6JGxZF252k9SM/WmyeHdDkaBm0q0LQNuiPlgbTnP8AOvK/DXjjXNdtbPxAqJFcx2Mxnh3Hyn8uRQzL6/LuINdHN4w1nVvAnibxJ4fezEFvZSSaXK4LbnWPcSwxyA2Rj2ou9fK/4OwuX3+W2r0+87VNE0hLya7XT7fz512yOVyWHpRY6Rp+nwzx6ZAloZuWMfr614JaeLviRc6P4Y8QNqGi3Gpto91d3SK5WB1Ur/CBw1aWn/EXWJtIn1vRraEX2pJasiXMxMatID2x8o+lVODjZPq7fn/kNJ6vselP4X8QFyR411FckkDy04pP+EW8Qf8AQ7aj/wB+0rxfxt8SPEWn+J/Bl5qH/H/BdXVreQWjnyJX2OFYjqVHB6dq7XW/FniHT9Ykt9HFjJqV9Nawq80zNADJ3AxwKOR/1/XmKTSipX6X/Fr9Ds/+EW8Q/wDQ7al/37WkPhfX1xnxvqIz0yic147r3xy8XwaDaW1nZ6aNd/tKSynLH9yxQgErn1zXoGpeI71tVhXU44Zr3QtNa/u0tzlBMyYQD2w1TL3b36O34XKcJKXLbW1/xt+Z0f8Awi3iH/odtS/79rR/wi3iH/odtS/79rXn9x47+IVro1ksuoeEZtQ1eXbZzR3BMFsuAf3x28HB9+abqfxK8ctYQDTYdGN1bWM11fvI58uTyyoJiIHIO7jpTcWml3/yu/uIi1K9un+dl956CfC/iDp/wm+ognp8iV0MOlxyaMum6q41JSu2Rp1B8z6ivnzUPEPjTUPGWmePGurJdKtdJguorNbh0ws7ICXXbtYgP1J4rr/EvxO11PDnia90RtIaXTJoUglkmHl7XVSxJ743HpmiS5Yq/X9GXyPn5f66f5nq6aTpqRGJbGAISCRsHOOn5VEmh6TFdTXcFlDDczIUaRBgkH26V4rr/wAata0nxxo2jrZR31q9pHLeG3T5pmfPMW7GQMVP4c8ZeKfE3jrRry6utNt9GkvJoobSCU/aQUBH71ccD8acYOVuzujL2kVfva5674P8N6b4W0caXpaMsHmvMdxGS7sWY/mTWxRRSbcndlJJKyCiiikMKRsYO7GO9LXMfFWaSHwDqskMzwuIcb0baVyeoPaoqz9nBy7FwjzyUe5tQ6bpiQJDFZ24ijkMiqqDCuerfXk06DTNPgmE0NlBHICSGVACCev514bpE8HgK2tm8L+JJr6G5043F39vvWu0hk253FuduTxj3rCt/jH8QNY8G6feaZNo9rfjxFDp91NLH+5eGQoARxx97k1qlzz5Vuv87fmSk3FPv/lc+i4NF0mC+mvodPt0uZxiWQIMsPesbxD4J0HUtHm0+O3jsPNIIkgUKwIYN+WQOK810/4t65Z/F2/8LastnfWFvbPJmwQtIHUKSOcZ61H451HR/iDrPg2e7vtb0DTZzcOY5Lr7DIWRSRuGeRkDjvSUeZJ9P8v+GIlUUN/L8T1Dwn4L0rQYg3z3tyJGkE0/zFGPXb/dGK07nQdFuvIM+mWsn2ckxZQYWvJfC3i7xte6to3h3TnsJrYpK9xdXe5XkhSZkBXAOSVXrVrRfHepWOirp8SW/wBsuwY9JE0pfzZvMcMGOMkDA6Z61SvK34fkFlBNff8Ameo3GgaLcXa3c2l2sk6gAOYxnA6VYstOsbKWeW0tYoHnffKUXG9vU+9eEeFfjfr2qfEy98PXGkhLO2E8LAJhxLGpO7n+A4rrPhl428Wah4og0jxTDpuNSsP7QsWs2J2Rf3XyB830zSjFy0Xa/wDX3ClOMd/I9JutM025WWO4s7eVZmDyKyA7yOhNJc6Vpl0kqz2VvKsuN+UB3YrzLRYbbWvE2peINY8QXVjrFlcvb21mt1sRYgq4zF/ETk/NXnkvxX8ReEfDnhxba8tL1bmY/aY58vOVLAZBxjv60oe9TUu9vx2/Ittqbiul/wANz6Qi0rTotMOmpZxCzIKmEjKkH61TTwr4dW0NoukWohJ3bdvf29K84uPiD4q/4SXxLaxf2MlraacbnTonnHmueOX7DGehNUvD3xC8caxN4RsbWTQprjVIJJ76UFtiqjMCF+Xk4H50JNu39dfysTKajHm6f52/O56v/wAI3oX2n7SdLtzNt2hyuSBR/wAI1oP2B7H+yrX7M772TZ1b19a8kT4teI9J1A3WtWljf6ZfxyyWUGmsXuLYRkAidcDaTuGOvQ1Sl+K3jiymTS7iLQ7y+1KNbnT5rSQvBBGzqvlzHHD/ADDjnoacYSk0l1/zNHGSV3t/ke4rpOmLKkq2NuHSLyVYIMiP+79KfBZ2NrKJIYYonC7Rjjj0rxnwd8RvHd5qsMusW+jf2ZDqT6XdiBmMrTfwsmRjbyO+etYfx8jub/4wWlmt9fxJDojXMMcOqfZUEgc4Zhn5/p3pqLav01/BX/Im15cr3X+dj6Mor511f47ataeOtK8P6fpzz2ojh+1PLEFeYuOqZPY1c1/4h/EeSbxLBpF94ZtZtNlj8pJXMhSNmVdzkAjvzzxUyTTt/W6X6hT99Jry/E9+rE8d/wDIoal/1x/qKseFJtQuPDlhPqk1pPevCrTSWrZiZvVT6VX8d/8AIoal/wBcf6iubHK1CovJ/kdGBd69N+a/MueHf+QBp/8A17R/+giijw7/AMgDT/8Ar2j/APQRRV0P4UfREV/4kvVmH45/5Cugf9fn9DXV1ynjn/kK6B/1+f0NdXXNhv8AeK3qvyR04n/d6Po/zCiiiu44QooooAKKKKACiiigAooooAKKKKACiiigAooooAKKKKACiiigAooooAKKKKACiiigAooooAKKKqa1JJDo97LGxR0gdlYdiFODUylyxbHFXaRnWXhHw3ZeV9l0m3i8q5a7Tav3ZWxuf6nAqpeeBPCM+t3Gu3GkQfbZ4TDNMWIDIeoIzivLvCHxQ8VWHhixk1LS11g3CzSRzJKPM2Ix3F8egxXS+IvHn9ueF4Do8InttX1NdPtpoZN25OS8nHb5cfjWkoOMuWOrWn6f16eRMXzx53s9f1Os1TwL4Q1nQLDRrzSLefTbHabSJWIWPAwMEGoPGfgPS/Emhabocn7rTrO4SUw9Q6Kc7D35rz7xh4t1yzutHs9JVbDRYNXOn5jlzLMIwQwOc4B2mpvEvxG1hvCl3BoFksM8WnTXUs8843RqGdRt9T8pqarXLfdO7+7W4UtZctrNaffpY9LsPB3hqxGlC10mCP8AslWWxIH+pDdcfXAqofh74NOv3Wu/2Da/2jdIyTzYOXDdc9uawb7xpq2leHfCUdvZpqGoayqx75ZNoVtucmsq0+LWpX8y6VZ6DCurIbgTebPiECBir4PuV45ok78zb20f6/8ABHBP3Uuup2WlfDvwZpdlfWdjoFrDBff8fKAEh/zqEfDHwL/Y66R/wj1sbJZPNEZJOH9c5zWF4K8ZeJPEHjyKCSC0t9IksPOMROZVfJHB7jIqDSfHl7H8WvEHhGSGWdYozdRSyMBGiKOUXjkn60OO1+q/IUZ817dH+aO6TwzpFvp32Ows4rULavbRFF+4jDBApng/wtpfhrwjb+GbOEGyiR1ZT0beSz/mWNeceGvjFqmoaNDrN74ejhtLyCV7VUny+5JFTDexLZq4/wAVtR0/Vb3Tda0SGJtOjhub25imzEkEmOfqM889quSklJS+f3tfm2EVdrl+X4Hb6f4K8L2FuLe00e3iiEbxBQDgI/3h9DTrbwb4ZtreO3g0i3SKPZsUDgbPu/lXN+APiVH4t1xtLt9P8p4t7ytvziPjY3/Asn8q9DpNPS/yGnujBm8G+GZr2O8l0e2eeNndHK5wXBDH8QTUieFfD6TRTLpkAeJ1kRsfdZTlT+FbVFK7B6qx5B8Sfghp/iXUbW80a+TRvLmMsyLCrrIzEFj8wOGOByK7Pwn4H0/RH1GWaRr2fUEEM8kvJaMDaEP4cV1lFCbSa7hP32pS3RxEXwm+Hsek3Gkp4ZtBZXD75IvmwW9evFbUHhDw3DaR2sWkwLDHam0VQOBCeqfTgVu0UXf9fd+WgL+vz/Mwz4S8OnTn086XB9le0Fm0eODCAAE+nArIb4WeAm0I6H/wjtqNPLKxhBYAlenf2rs6KT13HdnNXvgPwnealp+oz6PCbnTkEdq4JXy1HQcHmnab4F8J6brT61Y6LbQX7sXaZRySepro6Kd2TZBRRRSGFFFFABVbU7G11Kxlsb6FZ7eZSskbdGHpVmub+Jt5daf4G1S8sZnhuI4SUdMbgfbNZ1ZKMHKSukXTi5TSW5D4f+HfgzQdLu9M0nQbW2tLtSs8YBIcehzSWnw68GWuiy6NDoNstjLIJHiOSCw6Hk5ryzwz4p8eeH/DzeJtQ03UPsN0ILW103UplaUzOygzbwo+U8nGO9dL4p+K914Z1uys76xtr2Oe4itpRak5gkcLwWyR/EOMV0um723vp92tvldfeYxqJ/n/AF934Ha6f4F8Kaf4gOvWejwRaiV2mcZzj+VO8ZeCPC3jBrRvEejwag1m++AyZ+Q+2K4bWvHXi+9+H8ninRLTTrS3lkUWwmYs4XcQd3OM1C3xI1Kw8b3nhltLWXWJ5IIkcz/6OHaNmJA6gYU96yUr9TZUnrZbLX5Ox6fbaFpNvdwXUFjFHNBD5ETAfdTOdo/OqjeEPDbXOm3LaTbmbTJXls2xzC7Y3EfXAritU+J2p2Pia40BdAmvLrTlia9FtGz794B+THTAPfNdF4I8U6nrWqajZ6tpq6TJBhre3lb988Z6SH2zkdOxpxu1zLzM5Wi+V76fjt+Bd/4Qbwr/AMJK/iQaTENUkRkecEgsGGDkZxzV+08P6PaXtte29hFHcW1v9mhcDlI/7o9q8oGsa9pfibVYtR1u7m+0R3EunzxMpt5EAyqAYyGX60J8WdX8OeE7NvEGk/aryS0tHhkhfPmeaEG5h65bJxilDV8sf6vfQJpJc0v62PTLvwb4Zu/E6eJbjSLeTVkj8tbkj5tvpVO++HPgu+FoLnQLVxZtug6jafw61y1x8T9Vi0eyZ/Dt1HqN1cSRIj27YdUVW3Kuc4O7HXqDUvhnxh4q1r4lpYfYYrLSX01Lh7a5UrOjE8mhdEtr/o3/AJg3u32/C6X+R0Enwz8ESXOo3L6DbmbUl2Xb5bMg9OvH4Vo6J4P8N6KLEaZpMFt9gjaK1KjmNSSSAfxNb1FCdtgaT3Od0bwR4V0fVNR1PTtGt4LvUTuu5AMmQ/jUOjfD7wdo8E8GnaFbQRz3AuJAATukByG5rqKKFpsNq5i2/hXw/bq6w6XAge5+1tgdZf7/ANaoeLfh74O8V6nban4g0O3vry2ULDK+cqM5xwa6mihaB1uc1rfgTwnrWpWuo6lo8M11agCGTJUqAMdjVfTfhv4K06DVILPQbaOPVUZL0cnzlJyQcmutooC5U0fTrPSNMt9N06BYLS3QJFGvRVHas/x3/wAihqX/AFx/qK26xPHf/Ioal/1x/qK5sa74ep6P8jowX+8U/VfmXPDv/IA0/wD69o//AEEUUeHf+QBp/wD17R/+giitKH8KPoiK/wDEl6sw/HP/ACFdA/6/P6GurrlPHP8AyFdA/wCvz+hrq65sN/vFb1X5I6cT/u9H0f5hRRRXccIUUUUAFFFFABRRRQAUUUUAFFFFABRRRQAUUUUAFFFFABRRRQAUUVDekiynIOCI25/Ck3ZAhTcW4ODPED/vipQQwypBHqK8t8B+FNA1Pwj/AGherNNcu8xZ2umJJ3H3rc+CsskngaLzJ5JtlxMitI5c7Q5AGT7Vr7Oyl5W/G5kqqbjpvf8AC3+Z21FcF8atcvtH0PTbexvFsDqeoR2cl2WwYlYNyp/vccVs+AtOfRdPfR5fEtxrslswBlunDTLnnDHqahRbV/6/rU0clex0lFeU+IfGmq6F4v8AEVtagX9yTbwabZzS7IvNcLwW/hBJrgfD3xh8WaRZaxFqGnJqWv3Ovz21vZCWSSKBUSMlFZQTj5uKVP8AeJtdP6/4JrKny7vt+J9KU2aNJonikUOjqVZT0IPUV43rXxd8SWzxNYeFIZIYre2nv/tEzRPCJcAgKRk4JrH1f4l+NrjTteuNQ0mzs9MsNTtoLe4s7xlmcO6YDD33c1UIc81Dv/w39dzKTcU5W/rf+ux6vb+A/DFhDd/2PpFnp89zE0TSxx5IVuvGfeq3h3wDpmi3Gmi2cfYtNgKW9qI8Kshxuk69TivMfAnjHxjY+L9Z8TeOPKs/D8kws4wt6zxW7qoK4QnALbuTiu917xtrml/DePxHNpdhb6jNKEgtZ522ODnbgqCSSB0xU3tD2l+362/N/eNLml7O3f8AS/5HQXHgjwncaq2qT6FZyXjP5hlZOd/97603UfAvhHUI4I7zQLKZIAwjVk4UMckfQk15pF8YvE114fsrmx8L2cuomO4kvYHnZFiEO7fjcAT909RW1ZfFa4utGiuhpUCXepW6SaLbtNzeSMSpT2wRTUeZL1t/X3Dd1eX3noUug6NILASabbsNPObTK/6k4x8vpxWfd+B/CV1C0U+g2TI0zTsNnV2JLN+JJzXP/ETxt4h0OXT9P0HRLO/1O4gaeeK5ufKSNFxnB7nmvNviF8U/Hlxo2qjT9MstO08aTHdreR3JFxE7Feg6EZOM0Qjzy5V1f9P8PwIk1FJv+r/8Oe6w+G9Ch1a21WHS7eO9toPs8Myrhkj/ALo9uaWTw5oUl9JfPpdsbqVtzy7PmY4xya8osfi3rmi+AJ7zxPocMerWyWqW8cUrSi4EqJtdiASCSeansvip4y1BdFsLPwhajWb9n86G4leJERduWUsASMN6USVn/XX+tRxs0ekW3g7wvbWMVjBodlHbQo8ccSx/KqucsB9TTLXwX4VtdKutLh0OzFndp5dxEUyJV9D6isD4oeMvEXhi50yPS9Fs7mC5fZcXF1MyRxkjgDaDzn1wK5Dw98WfGIstLuvEXh3S4YtR1z+zIntrlm2r5m3cc+1EXzt6/wBXX6srkemn9Wb/ACTPRNQ8GWtvp90PCLWnhzVJ4FhW+jtBKUVc7RtyMgZPeuU/4QT4s/8ARZI//CeX/wCPVmePfih4ibT9TsPC+k2c13As5llkuvL8uJAP3inu3PT2rN8P/F3W7XQ/CFnb6TNrks2nQzatcFZGlUsAMrtBBOT3Ipxhez7tfjdh9hy7aHS/8IJ8Wf8Aoskf/hPL/wDHqP8AhBPiz/0WSP8A8J5f/j1UIPix4ou/EslraeFrP+yVuXtPtMlyRIJcEqCn5Z9K2vAvjjxNqHw61bxJ4m07SNOuLOaVYVjuS0TInQu3apeib7K5KaclFbvT+vuKn/CCfFn/AKLJH/4Ty/8Ax6j/AIQT4s/9Fkj/APCeX/49XNr8c9ch8KXV5eeG7MavHfxWsNukrrHIsm7a2XAP8NbOo/Enxc3hYW9v4d09PFDXE9vNaNdkQxLGrEuH7nCk4qnBpXt/Wn+aBSV7Fv8A4QT4s/8ARZI//CeX/wCPV6D4VsdV03Qraz1rWBrF/GuJbwW4h80+uwE4/OvLPCPjLxbD+zlaeK7WO31bWQs7P9smIUkTOMFvQYA/Co7D4xeIpfFGm6DN4XikmWOJtXa2MsgtzJnGwhSCOD1IqnBqUodnYJ2i7Pz/AAdj2uivEZvjdeaf491DQtU0iz/s+ITm1urd5CziPPDbgFB47E1S1bxx8TbnUPDt3FounW8t9Iz2VlFfEx3cRXKmQ9jWUnypSto7fi7FJXbXXX8D3uivD7/44akYNLj0rw0Lu/m3/bYB5j+VtIB2lAc/jXY6B401/WviDc6HbaHbppNrbxSzXUkxEqs4zt2VfI+bl9fwIU048y/q539FFFSUFFFFABUGoWdrqFpJaXsCTwSDDxuMhhU9FJpNWYJ2KF/oulX9jDY3lhBPbQFWiidcqhX7pH0rMv8AwP4Sv9XGrXmg2U96HWQSumTvXG1vqMD8q6Kiqu73FZHPQ+CfCsSXkceiWix3o23CBflce4qOTwF4Pkhljfw/ZMJVRXJT5mCjC8+wrpaKRXMzn28F+GGmtpjo9t5ttgROB8wx0571a0fw3oekXtzfadp0MFzc4E0qj5nA6An8TWtRRcRgxeDfDEV/NfJotoLiYMrvs5Ibr+dPu/CXhq6gWC40WzljWFYVVkyAi42r9BgflW3RQBz8ngvwxJpMelPpFu1pE5kjjI+6x6kflVr/AIRvQ/t9tf8A9mwfarVNkM2PmVfTPpWtRRcVgooooGFFFFABRRRQAUUUUAFYnjv/AJFDUv8Arj/UVt1ieO/+RQ1L/rj/AFFc2M/3ep6P8jpwf+8U/VfmXPDv/IA0/wD69o//AEEUUeHf+QBp/wD17R/+giitKH8KPojOv/El6sw/HP8AyFdA/wCvz+hrq65Txz/yFdA/6/P6Gurrmw3+8VvVfkjpxP8Au9H0f5hRRRXccIUUUUAFFFFABRRRQAUUUUAFFFFABRRRQAUUUUAFFFFABRRRQAUjqroVYZUjBHtS0UAcn/wrnwfl9ulyoHYsypezquScngPiug0fTLDR7BLDTbZbe2j+6iknH581cop3drCsr3KWs6Tpus2JstUs4bu3JDbJFzgjoR6H3HNU9P8AC+h6f9n+x2RiNu5eNhM5YtgjLEnLcE/ezWN8VfE2oeG9P006b9mjlvr5LUz3CFkhDA/MQCM9PUVymp+OvFFrreoaZHfaS40qKCRpTbMBqBkKgrGN/wAmN3+1Qrrbrp+o97+Wv3ux6NqXhnQdSN017psMzXW3zmOQzbehyDkEY6jFUY/AXhGOzNrFosUUZlMxMcjq+8gAtvB3Z4HftXAQ/EDxndeJpYo00230+LUoLMxPbs0pEgTnduA4LenasXQfHXje31nQtDGtaffvq2sXFvLNNZsWtkTaQMB+fvVVOm5Nxj6/k/yaZnKsrXvf+mv0Z7K3hbQHjeOTTY5BJGkTmRmZmVMbQSTk4wKiuvBvhm6eVp9IgfzShkXLBWKEFSQDgkYHPtXh3/CU63efEWKOC7sNJksdTv7fzTA5hl2bvmdN3JOPUda6q5+KusWgj+1wWcO7SXulLRt+8lVmHHP3TjOPep1i2+q/yuXJ8tovr/nY7bxx4A0fxP4Wn8PlfsdtcXKXEpiHLMuPX2Arf1bRNL1bTV07UrOO5tkIKo3G0joQRyD7ivDvFXjLxNp0uvXl3qFhqMMYtHh06W1YKnmA/MCGz2rUj+Jni2G2t9ZuI9NfT5tTksPs6wMrrtRm3793+z0x3quR8sY97/hb/NEqpo59F+tz1G08I+HLWIRw6VEF8t48szMSr53gkkk5yc59aytS+H2i3Wu+GNQhQWsXh1pGtLeMfLl8dc88YzWH8JvFXjPxVrF3eajHYRaA1tutCsJWXzN3Q/Mdy474FclYa5qPhvV/EF7Nq8T6lqOomC1CaY8zNtVTtx5oGOfap5nDXyv+n36mrTT5PO34N/oex+IfDOh+IHhfVtPS5eDPltvZSueoypHHHSq2peCvC2osjXmjW8uy3FsoywHlDGFIBwRwOtcToHjrxDrz6Dbrd6bo73dl9one5tmfzGyBtRd42/ma53wL4t8Yxwa7Fe+I7O4mfxPPYQz3NqdlrGC5BxuGV+UADPcc00mlzL+tbA43Tv0/4c9gufC+gXEEkE2lwPHIiIwOeiABcHtgAYxRp3hfQ7Ca3nt7H99bBhDJJK8joGxkBmJOOBXlfhn4j+NNf8R2mgxpplm7XM8T3bW7Okyxfxqu4Yz9Tiu1+GXiLWdWmv7DxHNZDVLZ8tBaRERohJ2kOWO/OPQYo5W2/Il6I6DWfDOiaxdw3Wp2X2mSFgyBpXCZHTKg7T+IqvN4N8MTQzwyaRCY55PNddzAB/7y4Pyn3GK36Kiw7s5mbwF4Rmto7eTRYTHGSVAdwTnrkg5IOBwc1Ybwd4bxZiPTRALJBHB5EzxbVHQHYwyPrmt6iquybK1jJg8NaFC5ePTYVYz/AGgnkkyf3vrTbPwxoNppt3psGmwizvHaS4gbLI7N14JPWtiikNaO6Oaj8B+Ekt/s/wDYsLx+asuJHdzuX7pyxJ4ycCrOp+EvDupRsl5pcUgaYzEhmU7z1OQQecn863KKd2KyMuDw7olv4ePh+HToY9LKNGbZc7drEkj15JNU4PBfhq3uLa4t9OMMtuoWNo55FOB0DYb5sZ/izXQUUXd7jepzn/CC+EjqU2otolu1zMXLszMQd33sKTgZyegqTS/BnhnTJoZrPS1R4GLQlpXfyyRj5dxOB7Dit+ikBzsngnwu8aRjSliCOzqYZZImBPXlWBrWstL0+zu5ru2tUjnnCrLICSzhemSauUU7sVlawUUUUhhRRRQAUUUUAFFFFABRRRQAUUUUAFFFFABRRRQAUUUUAFFFFABRRRQAUUUUAFYnjv8A5FDUv+uP9RW3WJ47/wCRQ1L/AK4/1Fc2M/3ep6P8jpwf+8U/VfmXPDv/ACANP/69o/8A0EUUeHf+QBp//XtH/wCgiitKH8KPojOv/El6sw/HP/IV0D/r8/oa6uuU8c/8hXQP+vz+hrq65sN/vFb1X5I6cT/u9H0f5hRRRXccIUUUUAFFFFABRRRQAUUUUAFFFFABRRRQAUUUUAFFFFABRRRQAUUUUAFFFFAEF/ZWeoWzW19bQ3MLdY5UDKfwNUx4f0MC1A0iyxaf8e37lf3X+76Vp0UAVvsFl5jSfZId7OJC2wZLDofrUMOi6RDdG6i020ScuZDIsQDbj1bPrV+igDNutB0S6V1udJspldi7B4VOWPJJ96fdaLpF0YTc6baTGBdkW+IHYvoPQVfooC5Qn0XSJ7g3E2mWkkpQIXaIElR0GfSkvNF0u6sJLKSzhEMgbhUAILAgsPQ4J5rQooA4nwD8N9F8Hag97p8s0jmHyE3cYTOef7x9zXU3ekaXeQPBdafazxSNudHiBDH1NXaKA63M260HRbqK3iudKs5Y7b/UK8KkR/7vpSz6Dos8U0U2lWciT481WhUh8dM+taNFAFWLTrCHyvKs7dPJTZHtjA2L6D0FN0vS9N0uN49Nsbe0SRtziGMKGPqcVcooAKKKKACiiigAooooAKKKKACiiigAooooAKKKKACiiigAooooAKKKKACiiigAooooAKKKKACiiigAooooAKKKKACiiigAooooAKKKKACsTx3/AMihqX/XH+orbrE8d/8AIoal/wBcf6iubGf7vU9H+R04P/eKfqvzLnh3/kAaf/17R/8AoIoo8O/8gDT/APr2j/8AQRRWlD+FH0RnX/iS9WYfjn/kK6B/1+f0NdXXKeOf+QroH/X5/Q11dc2G/wB4req/JHTif93o+j/MKKKK7jhCiiigAooooAKKKKACiiigAooooAKKKKACiiigAooooAKKKKACiiigAooooAKKKKACiiigAooooAKKKKACiiigAooooAKKKKACiiigAooooAKKKKACiiigAooooAKKKKACiiigAooooAKKKKACiiigAooooAKKKKACiiigAooooAKKKKACiiigAooooAKKKKACiiigArE8d/8AIoal/wBcf6itusTx3/yKGpf9cf6iubGf7vU9H+R04P8A3in6r8y54d/5AGn/APXtH/6CKKPDv/IA0/8A69o//QRRWlD+FH0RnX/iS9WYfjn/AJCugf8AX5/Q11dcp45/5Cugf9fn9DXV1zYb/eK3qvyR04n/AHej6P8AMKKKK7jhCiiigAooooAKKKKACiiigAooooAKKKKACiiigAooooAKKKKACiiigAooooAKKKKACiiigAooooAKKKKACiiigAooooAKKKKACiiigAooooAKKKKACiiigAooooAKKKKACiiigAooooAKKKKACiiigAooooAKKKKACiiigAooooAKKKKACiiigAooooAKKKKACiiigArE8d/8ihqX/XH+orbrE8d/8ihqX/XH+ormxn+71PR/kdOD/wB4p+q/MueHf+QBp/8A17R/+giijw7/AMgDT/8Ar2j/APQRRWlD+FH0RnX/AIkvVmH45/5Cugf9fn9DXV1ynjn/AJCugf8AX5/Q11dc2G/3it6r8kdOJ/3ej6P8woooruOEKKKKACiiigAooooAKKKKACiiigAooooAKKKKACiiigAooooAKKKKACiiigAooooAKKKKACiiigAooooAKKKKACiiigAooooAKKKKACiiigAooooAKKKKACiiigAooooAKKKKACiiigAooooAKKKKACiiigAooooAKKKKACiiigAooooAKKKKACiiigAooooAKKKKACsTx3/yKGpf9cf6itusTx3/AMihqX/XH+ormxn+71PR/kdOD/3in6r8y54d/wCQBp//AF7R/wDoIoo8O/8AIA0//r2j/wDQRRWlD+FH0RnX/iS9WYfjn/kK6B/1+f0NdXmuO+I1ul3daLbSFgkt1tYqcEDB6Gn3fg3QbS3e5ur++hhQZd3ucBR7nFedCpWjiavs4J6rrbovJnozp0ZYel7SbTs+l+vqjrs0ZrgptH8GQ2SXsuvzJbSHCSm9AVj7Go49M8DyWsl1H4jkaCIhZJBfDapPQE10e2xf/Ppf+Bf8A5/Y4T/n6/8AwH/gnoOaM1wMGj+C57N7yHxBK9vH9+Rb0FV+pq1pnhbw1qdsLnT9Uu7qEnG+K73D86PbYv8A59L/AMC/4AvZYT/n6/8AwH/gnaZozXFXvhnwxZXMFtd6tdwTTnbEj3eC59h3q5/wguk/8/Wo/wDgR/8AWo9ti/8An0v/AAL/AIA/Y4T/AJ+v/wAB/wCCdTmjNcJqeh+D9LnSHUNdntZHGVWW82kitCPwPo0iK6XeoMrDIIueCPyo9ti/+fS/8C/4Aexwn/P1/wDgP/BOrzRmuW/4QXSf+frUf/Aj/wCtVK18NeF7rUrrTbfVruW8tCouIVustFuAIyMcZBBo9ri/+fS/8C/4AvZYT/n6/wDwH/gnbZozXLf8ILpP/P1qP/gR/wDWqK68G6FawtNcX9/FGvVmucAfpR7bF/8APpf+Bf8AAH7HC/8AP1/+A/8ABOuzRmuUTwPo7oHS71BlYZBFx1H5U7/hBdJ/5+tR/wDAj/61HtsX/wA+l/4F/wAAXssJ/wA/X/4D/wAE6nNGa5b/AIQXSf8An61H/wACP/rUf8ILpP8Az9aj/wCBH/1qPbYv/n0v/Av+AP2OE/5+v/wH/gnU5ozXLf8ACC6T/wA/Wo/+BH/1qP8AhBdJ/wCfrUf/AAI/+tR7bF/8+l/4F/wA9jhP+fr/APAf+CdTmjNct/wguk/8/Wo/+BH/ANaj/hBdJ/5+tR/8CP8A61HtsX/z6X/gX/AD2OE/5+v/AMB/4J1OaM1y3/CC6T/z9aj/AOBH/wBamv4H0dVLNd6iFAySbjoPyo9ti/8An0v/AAL/AIAexwv/AD9f/gP/AATq80Zryg6h8L8uB4vY7GKsRe9CDgjpXRaP4Z8MaxYR3+l6reXdrJ9yWK6yp/Sn7XF2v7Jf+Bf8AXssJe3tX/4D/wAE7XNGa4zU/C3hrTLb7TqGqXdrDnbvlutoz6Zp1h4R8PX9ql1Zale3ED/dkjusqfxxS9ti/wDn0v8AwL/gD9jhP+fr/wDAf+CdjmjNct/wguk/8/Wo/wDgR/8AWqP/AIQvQ/P+z/br/wA3bu2faecevSj22L/59L/wL/gB7HCf8/X/AOA/8E63NGa5b/hBdJ/5+tR/8CP/AK1H/CC6T/z9aj/4Ef8A1qPbYv8A59L/AMC/4Aexwn/P1/8AgP8AwTqc0Zrlv+EF0n/n61H/AMCP/rVF/wAIboX2n7P9uv8Aztu7Z9p5x69KPbYv/n0v/Av+AHscL/z9f/gP/BOuzRmuSTwZobzPCl9ftIn3lFzyP0qT/hBdJ/5+tR/8CP8A61HtsX/z6X/gX/AF7LCf8/X/AOA/8E6nNGa5b/hBdJ/5+tR/8CP/AK1H/CC6T/z9aj/4Ef8A1qPbYv8A59L/AMC/4A/Y4T/n6/8AwH/gnU5ozXIQeDtBnaRYb++kMbbXC3Odp9DxU3/CC6T/AM/Wo/8AgR/9aj22L/59L/wL/gB7HC/8/X/4D/wTqc0ZrkU8G6E8jxpf37PH99Rc8r9eKLfwZodxH5kF9fyLkjK3ORkfhR7bF/8APpf+Bf8AAD2OE/5+v/wH/gnXZozXLf8ACC6T/wA/Wo/+BH/1qjn8GaHAFM19foGbau65xk+nSj22L/59L/wL/gB7HC/8/X/4D/wTrc0ZrhofD/hObUG0+LWrl7tWKmEXnzAgZIxWh/wguk/8/Wo/+BH/ANaj2uL/AOfS/wDAv+AHscL/AM/X/wCA/wDBOpzRmuRg8G6FPv8AJvr+TY21ttznB9OlS/8ACC6T/wA/Wo/+BH/1qPbYv/n0v/Av+AHscL/z9f8A4D/wTqc0Zrlv+EF0n/n61H/wI/8ArUf8ILpP/P1qP/gR/wDWo9ti/wDn0v8AwL/gB7HCf8/X/wCA/wDBOpzRmuNuvCfhy1kEdxqd5E5UsA11gkDvU8fgfRpEV0u9QZWGQRc8EflR7XF/8+l/4F/wBeywn/P1/wDgP/BOrzRmuV/4QXSP+frUf/Aj/wCtUVp4P0C7jaS11C+mRWKEpdZAYdR0o9ti/wDn0v8AwL/gD9jhf+fj/wDAf+CdfmjNct/wguk/8/Wo/wDgR/8AWo/4QXSf+frUf/Aj/wCtR7bF/wDPpf8AgX/AD2OE/wCfr/8AAf8AgnU5ozXLf8ILpP8Az9aj/wCBH/1qP+EF0n/n61H/AMCP/rUe2xf/AD6X/gX/AAA9jhP+fr/8B/4J1OaM1y3/AAguk/8AP1qP/gR/9aj/AIQXSf8An61H/wACP/rUe2xf/Ppf+Bf8APY4T/n6/wDwH/gnU5ozXGS+FPDcV7HZSapeJcyZ2RG6+ZvoKktPB+gXcRltdQvpkDFSyXWRkHBHSj22L/59L/wL/gB7HC/8/H/4D/wTr80Zrlv+EF0n/n61H/wI/wDrUf8ACC6T/wA/Wo/+BH/1qPbYv/n0v/Av+AHscJ/z9f8A4D/wTqc0Zrir7wz4YsZ4YLzVrqCWdtsSvd4Ln0HrVseBdI/5+tR/8CP/AK1HtsX/AM+l/wCBf8AXssJ/z9f/AID/AME6rNGa5KTwVokboj3t+rOcKDc9T+VSf8ILpP8Az9aj/wCBH/1qPbYv/n0v/Av+AP2OE/5+v/wH/gnU5ozXHjwh4fN4bP8AtG9+0hd5i+1fNt9cYqf/AIQXSf8An61H/wACP/rUe2xf/Ppf+Bf8APY4X/n6/wDwH/gnU5ozXIx+DdBkmkhjv75pI8b1Fzyv14qX/hBdJ/5+tR/8CP8A61HtsX/z6X/gX/AD2OF/5+v/AMB/4J1OaM1x974P8P2Nq91eahfQQRjLyPdYVR7nFQ2HhrwtqECTWWsXVxE7bFaO7yC3p+lHtsX/AM+l/wCBf8APY4T/AJ+v/wAB/wCCdtmjNct/wguk/wDP1qP/AIEf/Wo/4QXSf+frUf8AwI/+tR7bF/8APpf+Bf8AAD2OE/5+v/wH/gnU5ozXLf8ACC6T/wA/Wo/+BH/1qP8AhBdJ/wCfrUf/AAI/+tR7bF/8+l/4F/wA9jhP+fr/APAf+CdTmsTx3/yKOpf9cf6iqP8Awguk/wDP1qP/AIEf/WrM8U+ENNsPD17eQ3F80kUe5Q8+VPI6iufF1cU6E701az+15ehvhaWFVeFqjvdfZ8/U63w7/wAgDT/+vaP/ANBFFHh3/kAaf/17R/8AoIor0aH8KPojz6/8SXqz/9k=">
            <a:extLst>
              <a:ext uri="{FF2B5EF4-FFF2-40B4-BE49-F238E27FC236}">
                <a16:creationId xmlns:a16="http://schemas.microsoft.com/office/drawing/2014/main" id="{94C3BD58-6718-4D7B-BE4E-6C480F56A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g;base64,%20/9j/4AAQSkZJRgABAQEAYABgAAD/2wBDAAUDBAQEAwUEBAQFBQUGBwwIBwcHBw8LCwkMEQ8SEhEPERETFhwXExQaFRERGCEYGh0dHx8fExciJCIeJBweHx7/2wBDAQUFBQcGBw4ICA4eFBEUHh4eHh4eHh4eHh4eHh4eHh4eHh4eHh4eHh4eHh4eHh4eHh4eHh4eHh4eHh4eHh4eHh7/wAARCAHwAo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08S+ILPQIYpbxJnErbV8tQefzrD/AOFjaH/zwvf+/Y/xqp8Y/wDjwsf+up/lXE+G9I/ti6kh+0C3VFLFiM8V8tmGZ4ynjHQo2/pXPqcvyvCVMGq9a/X8z0H/AIWNof8Azwvf+/Y/xo/4WNof/PC9/wC/Y/xrh9R8N3EXkvp0v9oRS5AZBg7h1GDWeNJ1Lzmh+yPvUZYZGF+p7VwzzjMoPla/A7YZPls1dP8AE9I/4WNof/PC9/79j/Gj/hY2h/8APC9/79j/ABrzU6ZqAujam0l88LuKY6D1+lKml6i87wraOXQZYdgPr0qf7czHt/5KX/YmX9/xO9uvGXhK6lEtxpc0rg7tzQqTn161c/4WNof/ADwvf+/Y/wAa82XS9QaWSMWj74vvg8YpBpuoGMyfZJAoODkYOfYd6P7dzF9PwF/YeXd/xPSv+FjaH/zwvf8Av2P8aP8AhY2h/wDPC9/79j/GvKj1weDRWX+sON7r7jT/AFewXZ/eeq/8LG0P/nhe/wDfsf40f8LG0P8A54Xv/fsf415VRR/rDje6+4f+r2C7P7z1X/hY2h/88L3/AL9j/Gj/AIWNof8Azwvf+/Y/xryqij/WHG919wf6vYLs/vPVf+FjaH/zwvf+/Y/xo/4WNof/ADwvf+/Y/wAa8qoo/wBYcb3X3B/q9guz+89V/wCFjaH/AM8L3/v2P8aP+FjaH/zwvf8Av2P8a8qoo/1hxvdfcH+r2C7P7z1X/hY2h/8APC9/79j/ABo/4WNof/PC9/79j/GvKqKP9Ycb3X3B/q9guz+89V/4WNof/PC9/wC/Y/xo/wCFjaH/AM8L3/v2P8a8qrbsNA87SF1O7vBawSMViJQsGI9cDj8a1pZ3mFVvltprsZVckwFJJyv953X/AAsbQ/8Anhe/9+x/jR/wsbQ/+eF7/wB+x/jXm0Om3s5b7PAZVBIBB+99PX8KdBpGpzpvis5GXO3PQZ9KFneYvZf+Sg8ky9bv8T0f/hY2h/8APC9/79j/ABo/4WNof/PC9/79j/GvNp9L1GCIyzWciIG2kkdD9KfJouqxqzSWMgCrvb1C+uPSj+28x7f+Sh/YmXd//Jj0b/hY2h/88L3/AL9j/Gj/AIWNof8Azwvf+/Y/xrgL7RpY2s0s1kuHnthMwx93P9KqnTNQE6wfZZPMYZHoR656Yqp5zmUJcrXlsKOS5dJXu/vPSf8AhY2h/wDPC9/79j/Gj/hY2h/88L3/AL9j/GvMHtbhbkWzRETEgBOuSelbq+GULraNqUY1JlytrtOSfTPTP406ecZlUvypfd17evkKpk+XU7c19fP8fTzOy/4WNof/ADwvf+/Y/wAaP+FjaH/zwvf+/Y/xrzSTTr5Ekka2cJHJ5Tt2D+lOGl6gZmh+yOHUZYHgD6npWf8AbmYdvwL/ALDy/v8Aiek/8LG0P/nhe/8Afsf40f8ACxtD/wCeF7/37H+Nebf2XqPnPCbRw6AFg3GB25NXk8PXTaANW3AfvvLMRIBA9eauGcZlO9lt5ESybLo2u9/M7v8A4WNof/PC9/79j/Gj/hY2h/8APC9/79j/ABrz6/0mRb1LexjnnzEJG3LgjI5/CoDpWpfaEt/schlkGUUc7h7HvRLOcxjJxt5bDjkuXNXu/vPSP+FjaH/zwvf+/Y/xo/4WNof/ADwvf+/Y/wAa83l0nUopIo5LOUNMSIxjO4iobu1uLRwlxEY2PTnP8qiWe5hFXa/AqOR5fLZ/ienf8LG0P/nhe/8Afsf40f8ACxtD/wCeF7/37H+NeVUVn/rDje6+40/1ewXZ/eeq/wDCxtD/AOeF7/37H+NH/CxtD/54Xv8A37H+NeVUUf6w43uvuD/V7Bdn956r/wALG0P/AJ4Xv/fsf40f8LG0P/nhe/8Afsf415VRR/rDje6+4P8AV7Bdn956r/wsbQ/+eF7/AN+x/jR/wsbQ/wDnhe/9+x/jXlVFH+sON7r7g/1ewXZ/eeq/8LG0P/nhe/8Afsf40f8ACxtD/wCeF7/37H+NeVUUf6w43uvuD/V7Bdn956r/AMLG0P8A54Xv/fsf40f8LG0P/nhe/wDfsf415VRR/rDje6+4P9XsF2f3nqv/AAsbQ/8Anhe/9+x/jR/wsbQ/+eF7/wB+x/jXlVFH+sON7r7g/wBXsF2f3nqv/CxtD/54Xv8A37H+NH/CxtD/AOeF7/37H+NeVUUf6w43uvuD/V7Bdn956r/wsbQ/+eF7/wB+x/jR/wALG0P/AJ4Xv/fsf415VRR/rDje6+4P9XsF2f3nqv8AwsbQ/wDnhe/9+x/jR/wsbQ/+eF7/AN+x/jXlVFH+sON7r7g/1ewXZ/eeq/8ACxtD/wCeF7/37H+NH/CxtD/54Xv/AH7H+NeVVPYRW810sd1dfZoj1k2lsfgKqPEGNk0k19xMsgwSV7P7z07/AIWNof8Azwvf+/Y/xo/4WNof/PC9/wC/Y/xrite8PW+lxxhdT+0XMyh4oVibLg++Ky7nS9RtovNntHRM7c8HB9DjpW1XOMypNxklpvpf8jGlk+XVEpRb187fmek/8LG0P/nhe/8Afsf40f8ACxtD/wCeF7/37H+NebtpWoLGJXtJBHwSe4HqR1FX9X0CS3kto7HzbkywiRsgAL+NCzfMuVyttbp3/wCGG8ny5SUbvXzO5/4WNof/ADwvf+/Y/wAaP+FjaH/zwvf+/Y/xrzrSdLmvdbh02QNEzvhz/dHc/lWtb+GrOfe/9rCGM3LW8O6MkuRj0HvVUs1zOrHmjbt0Xbu/MmrlOW03aV+/V/kjr/8AhY2h/wDPC9/79j/Gj/hY2h/88L3/AL9j/GvO7nRr+K/ns0hMjQthmBGPz6CoU03UHkkRbWTMZw+eAPxPFZf23mN7W/A0WSZc1e/4npX/AAsbQ/8Anhe/9+x/jR/wsbQ/+eF7/wB+x/jXmsGmahMWEdrISpw2eBn05pDp18FkY2sgERxJkY2ml/bmYWvb8B/2Hl+1/wAT0v8A4WNof/PC9/79j/Gj/hY2h/8APC9/79j/ABrzlNG1V22rYyk7N/8AwH1pkWl6hLu8u1dwpwSCMZ9B6/hT/tvMe3/kov7Ey7v/AOTHpP8AwsbQ/wDnhe/9+x/jR/wsbQ/+eF7/AN+x/jXm6aVqTxeatnIUwSOOSPYdTUf2C9+zG5+zuIh/EeP060nnmYLp+A/7Dy/v+J6Z/wALG0P/AJ4Xv/fsf40f8LG0P/nhe/8Afsf415VRWf8ArDje6+40/wBXsF2f3nqv/CxtD/54Xv8A37H+NH/CxtD/AOeF7/37H+NeVUUf6w43uvuD/V7Bdn956r/wsbQ/+eF7/wB+x/jR/wALG0P/AJ4Xv/fsf415VQelH+sON7r7g/1ewXZ/efQdncJdWkN1GCElRXUHrgjNFVvD3/IA0/8A69o//QRRX3dKTlBSfY+FqRUZtLucf8Y/+PCx/wCup/lXMeA720sdQnkvJI0QxEAOcBj6V0/xj/48LH/rqf5V5pkV8Pm1d4fMpVIrVL9LH2+U0VXy1U3s7/mdloniKOTxPatN5NhYwbwFU/Ln1JPeq9jqEFxo2q2Ml4kV1PcCRJJGwGUE8ZrlcijiuBZjUtaWu/4pL9ND0Hl9O946bfg7/wDDnoC61pn224tzdxl2sPJF1ngtgcZqpoWo2Vnp93ZT3Frd3G0FXlkKo/8As7gRXFcUcVq82qOXNZX1/HUz/suny8t30/A7iy1uOe/mF+unrBIVEiLNwoGfmVs8mnQ6hpbQTW1xewzWgZ2hkLFZYvTAz82a4XijipWaVLWaT3/EHllNvRtf1/X6j5MeY+0kjccE9xmm0ZozXmHpWCijNGaACijNGaACijNGaACijNGaACijNGaACur8KXwtI4I7jUrd9Pcn7RbSkfIPYHk1ymaTiujDYl4efPH+v8zDEUFXhySO/wBCvfD9tepcxy2+0XDFfOkKmFeMbRnmoZdWshZxxx3yD/TS7AN/D61w3FHFdyzepFJRil/S/wAjj/suDlzOTf8AT/zO51rVbK5fVFjvUl81ovKAbO7DLnFamr3Vtp+vT3V3eRhH0xY1hLfMzEHjFeZo211ZeqkEcVb1fUrjVbsXV2UMgQINq4GB0q1mz5G2ve0t2+1/mZvKleMU/ds79/s/5HYaPrGlwzRLLNAd2miL5mwobP3SR0qvHrbNe2qv/Z1rDBGY1ijl3rIp6qWzxxXF8UcVm83qtrTY1/syndu+5v6tdWFt4sjvNPYPbROjgBsgYxkA1uQnT7jxrBq8OpWxjYh9hcBt393FcLkUA4ORwaypY9wldxVubm9GaTwKlFJSd+Xlv3R3V1LGLHUbG8uILW5fUBcBHkGCuc8GrEutaSw1K332tw0pRo/NcqjgY7gjHSvPWbccsSx9TzScVqs1mtort+DXp17GP9lwe8n/AFb/ACO5ttajutVlfUjYCF41jeFZflwM4YNnrz0qndXljN4amsLa8Qut75y+Y+0snPTPWuS4o4qJZnUkrSV91frrZ/oaLLoRacXa1vTQ7z+1tOe5u41vI0M2nLCku7gPgfKT2p+latp9tc6FbzX0TNaRuJpt+VBPQZrgOKOK1WcVefn5Vf8A4NyHlVNx5bv+lb8jt31iAWmlvDfwi4gnkb5znAPTPsayvGk+n3E1tLZtH5jIWnSJ9yByecGud4o4rnr5hOtTcJJa2/BJfjbU1pYCFKanF7X/AB/4cWijNGa4DuCijNGaACijNGaACijNGaACijNGaACijNGaACijNGaACijNGaACijNGaACijNGaACgdR9RRmjNO4Ha6jq+mr4l0e886OeCC3VZNpztO3H6Ui6hZWEF6099FfC4nDRxK+7Aznd7Y/pXFcUcV6X9qVLydlq2/vtf8jzv7NhZRu9NPudzvptW06PUdU1D7dHLBd24jihDZOfQjtikGr2a3ls0d9bNH9mWOaN2wHHGRnsR1/CuC4o4q/wC16nZb3/P/ADJ/sqn3fb8LHb4sbNdb1aykzEVEVm2e5Azg+1VvD2tW2n6NaCV45JBeM8sZAJ2kDn271yxuJjAsBlcxKchM8A1HkVDzKUZqVNWsv15n+P4FrL4yi41Hf/JKy/z9Tu7fUtKhj1a3861u2uZhNH5shVWHoWBGCKis9bWa8nN6dPWGQqslv5nylRj5g2eoriOKOKFmlROOisun37/eT/ZlPW7ev/A/yO2ur3TLjTPsNlqKxNFeCXfI23enHc9cYqzdaxpeoTarHHdRwiQIY2c4D461wHFHFNZrUtblW1vwsH9mQ/mf9NP9D0e51nTFiuVh1KJj/Z3lIQ3VuOKwIbq3u/DWnWsWoR2M9rIxlLNgnPcetcvxRxSq5nOq25Ja+vfm/MdPLYU1o3vf8Lfqd++vWsdlp0lithc3FvCyM08pRkPsM85rO/tC1m0Ga3vLi3kIjLQurYkRyR8gGeR15rkeKOKJ5pUne63VghllOOz63/G/6ijpRRmjNeYeiFFGaM0AFB6UZpCeKAPe/D3/ACANP/69o/8A0EUUeHv+QBp//XtH/wCgiiv1Wh/Dj6I/LK38SXqzA8fRxy6joUcqK6Nd4ZWGQRg1r3uneHLK3a4vLPTbeFeWkljRVH4msrxz/wAhXQP+vz+hqh8aPDM/ijw1Ha2Gp29lqcMyzWa3LDyZpFIO2RT95eOlcNKEZYiq5RvrH8kdtWco4ekoya0f5s29ng/7CL8jRhaFgvnHywmT0Gemav8A9h6N/wBAuy/78r/hXyf8UNUvPGvwO1W113TLfSdS0LxBbWc40klLWblfnGDjPP4V2niyx1qXxjY+AtNn1ufTLHSEvLaSHWBBNLMcYLu7ZdRjp716X1Sly35Vv26Wvc4Xiaqesn9/W9j3z+w9G/6BVl/35X/Cj+w9G/6BVl/35X/Cvn6+uvFN/wDEO38P+KtcuNJlfw+8txHaXe1fMUAqQwOM8ZOK9K/Z91vVfFXwisbzXGf7SzT25l5DOiSMitn1KqOalYWm4ylyrR/q1+g3iKqcVzPW3Xukzrbe08LXF3NZ28GkzXMOPNhQRs8f+8o5H41a/sPRv+gVZf8Aflf8K8m+GWk6Zovx58W21gQN9pCzs0m53bLdSeTXpPhWxhsRqzWuuzas8108jCSZX+zsSf3Yx0A9DWcaNJwUuVbX287FTrVYzceZ79/K427bwXaXP2a6bRIJu6SGNSPqD0rQTRdEdA6aZYspGQRCpBFeN+A7fQLr4ceKrrxHDYyaiL29+1yXKqZE/eOEwW5Hy7cVy/huPxBrGoeBPDeqavqlja3llOZFguGjd41b5OQc9O9X9Xpc3Lyr7PTvf8rE/WKtr8z+11/l/wAz6O/sPRv+gVZf9+V/wo/sPRv+gVZf9+V/wr5kvINX8ceML+2j8X3NjeaZrQtYpE1sW8Zto25QwbgzucD5sc1u/HTXrjStfi8QeHbvW/tWl6nZ6bM7XwW1AkdAVMOcuSrfeweaIYelLl91e95emv4oc61aMpR5np5v+uh79/Yejf8AQKsv+/K/4ViWl34RuvF154Xi02A6jZwJPMps8IEbphsYJ46V4d4sutY1Xx18S5H8QarbR+G7S21DT4be5ZEEhTJDAHlTjpWjLq/2z4yeNo9a1G7ttLXwnbzy/ZpTG0Z6lkI5BpPD00k+RbX28rhGvUd1zP7/ADS/U97/ALD0b/oFWX/flf8ACj+w9G/6BVl/35X/AArwDw3BrXh74IXOqWOq6zqY8RX0BgFzfEzWtrI4UBXY/IxQ9SeDXovwR0vxRozavYast1/Y6yqdMN3qCXc+3A3BnUnvnrTeGo3a5Vp5dbJ2/En6xVt8T+/5Hdf2Ho3/AECrL/vyv+FH9h6N/wBAqy/78r/hWhRS9hS/lX3D9vV/mf3mf/Yejf8AQKsv+/K/4Uf2Ho3/AECrL/vyv+FaFFHsKX8q+4Pb1f5n95n/ANh6N/0CrL/vyv8AhR/Yejf9Aqy/78r/AIVoUUewpfyr7g9vV/mf3mf/AGHo3/QKsv8Avyv+FMm0bRY4nkbSbMhFLHEC9vwrTqO6VpLWWNRlmRgPrik6FK3wr7hqvV/mf3nnmn6/b6hZteWPwy1Ce2DOqyBbUbtpIyAZM9q3/CD+HvEuiR6pbaHDbozMhjmgTcrKcEHGR1HrXP8AhW48YaH4fOkyeBrmdkeXEiajBhgWJBGTx1re+Fmk6jovhKKz1S3FvdGaSRoxIH2hmJAyOD1rX6tQtL3V0tovMwWJxHNG8nre/wCFjQ1ez8OaVplxqN7p1lHb28ZkkbyF4UfhVPwzL4R8Q6BZa3ptlZNZ3qB4GktwhYHtgjOfaq/xR0fXtf0qy0zRZltle7R7qY7TtiGcja3DZyOMHpWX4J0LxFoepahp2qWq6rpi3gn0+63Roy7wS+UXAABOAABWccPSd7xX9f8AD/gbPEVdLSf3/wBf0xPHHi74f+DtVttN1nTgs0678w6c0qRp/edlUhF9zgV1NtZ+GbiO3eK00wi4QPCPLTLqe4HeuA+LXw31Pxf4in1O2uLmEQaaUtUjuvLiuJssRHMufmjPGQeOTVG38EeLm8W2F9fG7it1SHaLKeER2pUNuUhgW28j7tKNGlyq8Fe76dOg516qu1N29fQ9Q/s/w357W/2TS/OUEtHsTcB6kdaT7D4Z8nzvs2leVnG/am3P1ryXV/BHi668N6xpMGjPDq09yJY9XF+oM0YlVin3ty7lBHpzUmkfDrxBNrdpcXumtaaT9t86SwN9vEahAM8Ng8joKr6vS091a+W39foDr1VFvmfXS56Vqr+EdNubS1urXTlmu5VihjESliT0464960W0jQVJDafp4I65iXivL4vBHiFfGNvcTaSswh1X7UupNdqf9HwoEYQnIxg9u9Wvip4I8V6z4qS+8P3LpaXMKrdj7Ts2mPlABnucZpKhRcIvkV35LTT/AIf5h7erzNc7svN662/yZ2eqTeD9M1Sz029tdPinuyREGhXBIGTk9B0q89h4ZR40e10tWl/1YKoC/wBPWvK1+H/izWtO0efxLawvqCm5kvFS5BVGZHWMA556r0rN8ZeBfiJdeAbHw/plmpuobN0juEuoxLHIWYgF3OcYI5Ug044ei5KLitXvYHXq2vzP7+p7JbWfhe6nmt7aDSZ5oDiWOMRs0Z9GA5H41n3t94GtPL8z+x3D3H2bMYjYJJz8rY+6eD1rm/hD4P1Tw14p8TXepaVDEmpNDJHdJMrGQgMGDDOQeRXPaD8MdTtbnU7S60S3+y3XieTUjMs64kt2LkZGc5GRxVSw1FOySe3T0v8AcTHEVXCUnJprpf1/4B6zJp3hyOATyWemJETgOyIFP406XSdBhiMsun6fHGP4miUD868Vl+HPjyKQEyXMmnx3U+yzhuo2YxsTsYeZlRjPTqMV2PjDwnrs/wAPdJ0qzW61Sa0uUkuIbm6WOSZBnILghal4ajr7q3XTv1+Qlia2mr2fX8Pmdwml+HnUMtjprK3QiNCDSSad4cjEZks9MUSNtQsiDcfQeprxfRdD8UXuhWtxo+nzPLZavdCWza9ClUYOB8xOCASOKZY/Dnx7Etj/AGhNevD5To8NtdQs1u5lZt4MmR0I+7zQsPRcFLlWtui6q/8AXqJYmtzSjzOyv1etnb+vQ9onsvDEHmefb6TF5S7pN4Rdg9TnoKq2v/CJ3V8LW2s7CYmHzhKkKtGU9Qw4NefjwLrRXxJp8elzzW+pae8b3Go3ccjzTYwoTbyqnvniqM3gHxe/gjTtLsrL+zpbfSI7WSCO9ABkVkLAFTjkA81SwtDql93r/l+IPFV+7+/0/wCCesmx8MiHzza6WIv7+1Nv505tN8OKiO1npirJ9wlEw309a8a0X4Z+KJfEttdX9i1tozXaPJYG/wB4jRYgpJw2DlgTgetXdH8FeL9LFqw0qW8vbe+ka3M9+jWscBbjchOSQOmOlKOGpO94parovvKniasbWk3pfr9x6vcaf4btyq3FppcJbhRIiLn6Zpx0zw8JfJNjpokxnZ5aZx64rh/jBofi7XHtrbR9Ot5rTyvnljeNZo5cjGDJxt69Oelc1YfDnxodX8T39xK0U93ptvb2E/2vcQ6oocAZ+XOGGT1zUrD0nGUuVaeW5Uq9VOK53r5vQ9et9L8P3EfmW9jp0yZxuSNGGfqKk/sPRv8AoFWX/flf8K4f4S+HdR8NjUdQ1qbULZZIUDRXc8Bhj2D5nXywAM9STXUnxr4Oz/yNeh/+B8X/AMVVTw1FOyivuRMcRWavzP72UvFd94O8MrbNqtjaobmVYo1S1DkknGcAcD3q7p0XhjULu4trTT7OVrfAkYW425POAcYNc7470vw78RdLS10nV7W7vLeVCstleqWiG4Ek7T0xnisz4PeCNc8H+INTWVrz+zpnZi9xdiUTNnhkUH5OMcH0qYYem780V9w54morcsn9/n/kd/8A2X4e+0fZ/sOm+djd5flpux6460kem+HZN/l2Wmvs+9tRDt+vpXmGmeB/FcXiZZbqCR5F1Jrr+1vtg5gI4h2Zz+mK6b4XeFdT8NeAbmzurdDrErTMTJN5m8sTtBbPSlGhScHJxX3BUr1Y1ORSb87s0PEmqeBvD+mw6jqEWmi1muo7VZI4lceY7BVBI6ckVr/YfDP2YXX2XSxAekm1Np/HpXgev/DT4g6ray7tKDRNe2dw1m93CqHy5UaTaFwBwpxnmukfwN4nF6dQbQ5ZtLa5Z10L+0FAiBVQG3Z2nkE4960+q0bbL7vT/gieJq2Tu931PXBpWgMu5bDTiuN2RGmMetNTTfDkk3kpZ6Y0uA2wIhbHrivLF8C+NLPw/o9nYpvluGkt9UV73/UWzlW+QlvmYbQBjPU0nhr4eeItL8dW01xPqz2FndM8FxFcw7Hi2kKkgI8wjGOM9aUMNRktYpfJDeIq6+8/vPWv7D0b/oFWX/flf8KP7D0b/oFWX/flf8K0KKn2FL+VfcHt6v8AM/vM/wDsPRv+gVZf9+V/wo/sPRv+gVZf9+V/wrQoo9hS/lX3B7er/M/vM/8AsPRv+gVZf9+V/wAKP7D0b/oFWX/flf8ACtCij2FL+VfcHt6v8z+8z/7D0b/oFWX/AH5X/Cj+w9G/6BVl/wB+V/wrQoo9hS/lX3B7er/M/vM/+w9G/wCgVZf9+V/wo/sPRv8AoFWX/flf8K0KKPYUv5V9we3q/wAz+8z/AOw9G/6BVl/35X/Cj+w9G/6BVl/35X/CtCij2FL+VfcHt6v8z+8z/wCw9G/6BVl/35X/AAo/sPRv+gVZf9+V/wAK0KKPYUv5V9we3q/zP7zP/sPRv+gVZf8Aflf8KP7D0b/oFWX/AH5X/CtCij2FL+VfcHt6v8z+8z/7D0b/AKBVl/35X/Cj+w9G/wCgVZf9+V/wrQoo9hS/lX3B7er/ADP7zP8A7D0b/oFWX/flf8KP7D0b/oFWX/flf8K0KKPYUv5V9we3q/zP7zP/ALD0b/oFWX/flf8ACsfxppOlweFtQmh061jkWLKssSgjkdDXUVieO/8AkUNS/wCuP9RXNjKFNYeo1FbPp5HThK9R4imnJ7rr5lzw7/yANP8A+vaP/wBBFFHh3/kAaf8A9e0f/oIorpofwo+iOav/ABJerMPxz/yFdA/6/P6GtbxT4d0bxRpMmla7YreWcn3oyzL+qkEfnWT45/5Cugf9fn9DWf8AGzxbqHhHwl9s08x28k0qwm+mj3xWYYgGR17gVyUGvb1r94/kjrrp+wo27S/NmxH4G8Jx+FG8KrolsNHcfNbckN7k5yT75rP1r4W+A9Y0my0rUvD8U9pY/wDHsvmyKY/bcGDH8TXnHxL+Jnizwj8HLbxBpep2Pie+kvYYv7SsbZDAUYjKlN3DHPFdxrPxKuNI8OWWrXXgnxJIZVVrmGOKLfaqf4ny+MfQk16couzk31t8/n6/I86PRLtp/XmY+qfB3TtR+ItvqNza20nhyDTfsi2bO+7dkd85xx616hZ6dY2emJplrbRw2aR+UsSDAC4xiuE1z4uaJp+ppp9npmp6rPJYC/iFminzIsAnGWHQGn6j8WNDj8O6Lq2l2V/rD6w5S2tbNVMoI4fcGIA2nOee1Rryv1f33f8AwR7yT8lb0SX6WJ9K+D/w50rxKPElh4big1YSeb9pE8pbd6nLYNdXo2i6Xo7XbabZpbG7mM85Un55D1Y5ryL4S/ELW7rRvFWqaja6rrUltqRjtLGBAZlXH3BkgD8TXSzfGHQIPC8Otz6fqUbtc/ZZ7Iopnt5ufkcA4zkY4JqmnFKPkvxs0vva+ZKaleXm/wAL3/C/yNjWvhl4F1nxEniDUvD9vPqSEETb3XJHqoIU/iK2rjw5otxrVnrUmnwtqFlGYrabkGJT1AHSuE8cfFJNP08WdjoWtSajNZvcSiGNCdPTna8vzcZxxjJ5q78J/EGq6l8Hodcvrprm+MUj+bIMk4Jxms7qMJS6R1/Pb7i9XKK6y0/L/M4rVPhH4sv7HVNBlvNO+z32u/2quqqu2aJN+7ydg5PpnP4V6RrPwx8Dazrp1zVfD8F3qLCPdM7v8xjwVJUHGRgc47VnfCvxtcap8LIvFXii5gRxvMsiJsXA6AD1qpa/GTSJNMvrq50PWLO6tYhcLZTInnTWxI/foAxGznPJB9q1knTvD+X/AC/yQozdW0+/+f8An+h1b+CPCr3esXTaNAZtahWDUXyc3CKMBW57D0qtqfw58FalcahcX2gW80uo2i2V2xZgZYF6IcHoKrXfxJ8P29/bWx850msGv3mXBSGIDOX5z+XpXLaz8VG1XwZ4mWz0vVvD2rWemvdWv21UVpUHAkTax45HXHWoautf6tp/n+I4vVWfb8bNfp+HkdZ4f+F/gXQNA1DQdJ8Pw2+m6iAt1b+bIyuAMD7zHH4Yq74F8C+FfA9vPb+F9KGnxXDBpVEzvuIGP42NcfaeLdctf2YrbxkLpZtZTw9HeGaZdwaXygSSO/Nc74N8bfEDRfDvhvxV411nTdY0fXRCsnkWQtmsmkIA5BO8c+1aShKM3HzS+fREJrkUvV/duz3aiuI1X4jWWm+LLHRbnRtUWzvGEceqmNRaiQ9EJLbs/wDAce9cp4R+KPiLU/jFr/he98L6rFpVlEGhlMMY2YH32IfJDduO4qIrmdl5/gVL3Vd+X4nsVFcP4N+I1n4g8U3Xhm60XVND1WGMzR29+iBp4ckCVNrN8px3wfau4oaasAUUUUgCmTyeVBJJjOxS2PXAp9R3KGS3ljXALIVGfcUnsCOF0jxV401bTW1Ky8Kaf9mLuE36phiFJGT8nHSuh8CeIG8S+Ho9Uks/sbl3jeLzN4BViDzgZ6VzXhyw+IGiaIdJi0rw7cRq8myRtRlUkMxIyPKODz61vfDfQ77w94Yj0/UHga582SR/JYlBuYnAJAJ6+la2haXyt+NzFOpzRv53/C36jPiL4wt/BmlWl7PZTXjXd4lnDFEcEuwJGT2HympfDHi3T9Zso5ZAbGdriS18iVuTKhIYKf4uhrn/AI8eBbr4geFLLR7aOxnWDUYrqaG7kZI5UUMCuVUkZyO1TfDnwnqnhPT4tPitdMSxNwzpZxzMUsYyDxGSuXOcdQtKKi07/wBbf8H+t9pdLf1v/wAD+tk1r4l2em+JNS0htKupYtL8r7bcqwAQSAEbVxlutdZHrmkvdQWn2+BbmeMSRws4DlT7V5p4j+EZ1X4g6x42P2NtUzBJo8rs37l41XIcY6Ej3qvJ8J9Wm8TXmo3l99ojvp/tDMl/JELeTaAQIgpDjjuRWV2oba6/8A0nGPP7r0svv6np8XiTQJTdCPV7NvshIuMSj92ff0pj+KfDiWsV02tWIhlOI380YY+1cBqPgHxFqHgD/hFpbfRYWtpoZIZ0mc/afLYH94Nny5x2zVPwp8J9TsPG9t4k1GTTDH9pluJbWHcUjLKQAuQM445OKtrb+vn+fpbzMo6p3/ry/rv5Hod74v0O312y0VLyKe+un2iKNgWQep9ua1bnU9PtmK3F7BEwYKQzgYJ6CvNPCnw61zR9ZshI+mS2VpqM16LoO32iQPj5Cu3Axj1pPiP8L9S8T+MZNWt9Rgis3t1PkuWBFxH/AKt+B05OaS+FX3f9f5lSVpySei/H+tzsdX8b6HpXiO30W+uVheZWbzmYBFIB4J9eK0Z/Eegw3NtbS6taJLdAGBTIMyZ9PWvNLT4X69cWFu2uXun3moNY3cd1IN21p5lcBlyOgLVQu/hb40k8IaV4bXVrJra0t1j+W5kiCMHYk4CHzAQR1xiqjFWXM9b2+Wuv5CnpGUl93yPU/D/izQNeudRttL1CO4l02Ty7pR/yzb/IrCj+Kvg2YJJb6kkkP9oPp8sp4WGRAxO72+U81L8OvDGpeHb3W1vFsWtryZZIJIWPmHgghwQAPwJrmdC+GWq2tz5d7/Zclomv3GpLtLbnjkWQBWG3G4Fx37UOy28v+CTFye67/rY9HuvEOh2tpBd3Gq2kUE+PKkaQYfPTFT6nqmnaZZfbdQvYLa2yB5sjgLz05rxrUvg9rjava6lb38UiRQz272kd7JbKySOxzvVSeA3THauz8ZeDr+80bRY9KW0mk0uQSG3vpmMcg2kEFwpOfTiiSS2Y1f8AB/18zrbXVtGkjSS2vrRklDMpRxhsdTTZPEGiR3NvbPqtos1ycQp5gy59q8a8F+CfElx4U065sYbK3vbae8hlgumeNAkhPzLhSTj3Aqzpnwf1qz8RR3896l3bSJCssUeoSW4jMbA7gAhD9OhxShaUU2FS8Zcq13PTNf8AHHhXQ4LyXUdZtY/seBOgbLIT0BFW4/EmlNA9417apYrCJhcGYbSp6H6c1wmqfD/WryLxBaW8OmWdnfRfuYzcPL5ko6O2UGz8M0niP4fa7qt5Dqi/2UlxFDF/oZkfyXdOqltudvvj8KmPS/8AWn+ZTtb+vI7y48U+HbeyhvJ9asY7ecExSNKMOB1xU769oyyWsbanah7vH2dfMGZM9MeteU2nwh1E+NNI8Q3cuneVFdXFzd2aszRoZI2RVjyvIBYHnFaGl/DvW9L1bS72xTTI7m1kKyXxncuIC5JiEe3B4PUkYrXljfft/XyJbdl8/wA3b71+Z6JqXiHQ9NvorG/1S1trmXHlxyOAzfSln8QaJBdzWk2qWkdxCm+WNpAGRfUivP8A4s+BvFvi3WIBY6naxaSqxsYmneJhIrA5+VTuGM8Eiszxf8IdS1ttdmh1C3tri/ubWeGRGZWxCVJUsB8udvUZrOGr10/4f+mO+qR61p19p+rWIubG4hu7aQEB0IZW9aT+y9L/AOgbZ/8Afhf8K5zwLop8J6Fd3GqboZGJmuD9tkuxgDqCyg9B0xT/APhY/g3/AKC0n/gHP/8AEU3a+gk2M8V+K9D8HanYWMmn7Zb5uGhjVQq5C5J+pFbPh3XbbXGvGs438m2m8kSt0kIHJX27VyvifSfCvxS06OOEQ3n2SZczSQujRDqdu5RkkcVB8I/h4/gfUdUaGK0t7S5Y7VglZ2mO4kO+QNrbcLgZ6URd7pocracvzO2TXNHfUX05NTtWu0Xc0IkG4D6VA3iTSG0e81SzvIr2C0QvKYGDYwOleYeG/hLrGmalEs1xpz21vfXF4lyrN58hlCgIwxgAbfU5zXZeGvBs2kfC3/hFVa2W6Nq0TSJnYXI69M1L+GVum3mU0lJJbG1oXirQdZ0gapZ6lbNAIllk/eDMQK5w3pilj8T6TPdWEVpcpcx3qysk0bAoAgBOT+NeS3/wb1/Vpje3N/ZaZcRadbWUcVlM5STyWVt7NtBUttxwDjNb+nfDXUFt5WlmFvc3FtPDOzX8l1kuqqpBZFx05q5JJu3Yzd7L1PQbDxFoV+JvserWk/kkCXZIDtJ6ZqwNU05pVjW+gLtIYgocZLjqv14ry6w+GuvNp1ytx/ZGnXSaWbK0azd2Vn3KRI+VHTb0561D4A+FGu6R4psNX1zV7a8jt0E7pEW5uym13GR0ILH8acVC9m/6/wCDb5XSBuVr2/r/AIDfzSZ7HRRVXVbP+0LCS0+1XVrvGPNtpCki/Rh0qC0WjwM1xFt8Qre+uXk0zR7y80yO4NvJeqQAJA2GAX+IA+9dZptiLLT1szc3NyACDJcSF5Gz6k14/e/CHUHsrLRFh0u6sbHVX1GzvZZ3Se3Lyb2UIFIbknqRSej0/r+v6fc+w31PUbjxZ4bt3mSfWrKN4CBKrSDKE9AfSo9Y8X+HtL0H+2p9UtTaNG0kLCQfvcDOF9TXG33gPxNb+GL6y0LULG2vrzVzdzSncPMgKgFN4GVbjqAawT8KPEkWkWEEc2lXU0K3kci3U7uFExyGVtmSw9wKa1/ry/pBOy21PTdB8Y6Fq2n6ZcreRW8upRCS3t5XAkIPtVu4162h8SwaC0chnmhMqsB8oAOK8f8ACfwY1rRdW866v1vrWf7OZkj1CS3ERiVRlVCEP93PJFeh+JNF8RDxhp2uaHBptzHBbGCWO7uXiI54IKo2fxxW0lDn0el3/wAD8TOPNya72X36X/U6KTXtGj1FtOk1O1W7VS5hMg3ADqcU+fV9LgjMk1/bxoIxKSzgDYeh+leVaF8KNStfFGpXepXH2yx1DUJb47NRkTyGcH5RFs2sBnqSKS++FfiLUvBl/pmoapajUTexPZzwOyBbaJl2Rk4yDtUDIBrJLa7/AK/r8i56N8uv9f1956XB4k0u6vdPt7KdbtL8SmKaI7k+QAnJ/GsfVvGWoWPi6Hw7H4Zubh50aSOZZgEKKQGPTjGRVDwR4JvtGvNOvJysbwyTvcIb57ksXRFBVmVT/D0xW3q/h+6vfGVnrCTRpbw2U1uynO7c5XBH/fJqdmvnf8bfoN25X/XX/I0o9f0aSa7hXUrUy2a7rlBICYh6mooPFHh2axa+i1qye2VtplEo2g+lee+Hvhx4g0dtRaG+U3PlTLY3bX8jAF33YaEphfqCax/DPwh8R2+pXV9rV9ZXButVtr2VDcSTfLHsDDLKM52n86a1S+X4vX7kFtH5X+f/AA56/YeINDv7hLez1W0nmddyokoJI9QK068i0b4U32neKfDmrxzWCLpl3dTXAQtudZNm0DjttPX1r12rlGKSsxW/r+vvCiiioAKKKKACsTx3/wAihqX/AFx/qK26xPHf/Ioal/1x/qK5sZ/u9T0f5HTg/wDeKfqvzLnh3/kAaf8A9e0f/oIoo8O/8gDT/wDr2j/9BFFaUP4UfRGdf+JL1Zh+Of8AkK6B/wBfn9DV7xnYalqOnC3soNNvIWyLizv4g8VwuPung9+fwqj45/5Cugf9fn9DXV1y4dXxFb1X5I6sQ7UKPo/zZ4IPgXqKfDTXfDdtfafaT6lrEepwW8SsLa2Cbf3agDgfL2roPHfgPxn4nvB5mpW6WEuni3a1W7mjWGUfxgIRuB98163RXoSfNHle3/At+Rwp2d1/Wtzx/wAP/CvWtN8UWOqSahYtDbaA2mMqhtxkKgbh7cVn+F/hJ4m8N6L4Waxv9Ml1XR7i5acvv8qSOWRmG3vkBq9woqnN/jf8/wD5Jk2VreVvuSX6Hhmm/Cnx1p1jdLB4jtBJd6x9uu44ZJYRcREcxllwR+FLpXwd120s5oTqFiDLra6kAXkcqnzfKWbknnqa9yopKbTT9Pwtb/0lE8i/P8b3/Nnl3inwD4hfxdq2s+HLywiGtaeLS6NzuJiYDh1A4Pbitz4f+Eb/AMPfDKPwveXUE12sciGWMEIS3fnmu1orPlXI4dHp+b/Vml3zKXVf5JfkkeN+Gfhv4mT4azeAddbSjZFWKXVtJJv35yuQa0vAnw3bT0m/trS7B7x9NOnm9W7mmd4yMbcSE7V74FepUVo5NuTfXclKySXTb+vkeB/Dr4Ga5pGk+KrTxJr9tqMuqWLafYSR7v8ARoNzkA5H+329K2rT4Y6pJ4b1fT7qz0+LUrrS3sYb43s8/XHBDk7V4HSvYqKJSctX/X9X17gkk7/10/DRW7HnTeA9TP7PyfDz7Xa/2iNEXTzP83lbxGF3euMisHRvhv4qvdA8LeG/E11pS6LoYj+0QWwZjeNHjacsMqARXsdFN1JOTk+9/mtgSSjy+q+/c8T1f4V+L9U12K61DXob2O21NLu2eWeUbIQCPK8sfJx64rppPBfiC28da9rWl3tpDb6vpy24kJbzYJVXAYdsZr0aioWi5V5/ikn+SHL3pcz8vwd0eO/D74Y+INH+KkPjTVr22cLpAsZU+0zTySSBiTJmQnAOc4FexUUU3JuwdbhRRRSAKZPJ5UEkmM7FLY9cCn1Hdo0lrLGvLMjAfXFJ7DRwejeI/HWsaY2p2Wj6KlsXkCCWd95CkjnHHaui8Ba/J4k8OxanNbC2kLvG8YOQCrEHB9OK800PUPjNoOlS6Pb/AAv068hSSXy5/wC34k3qzHB2kcda774UaTqmjeDbe01q3jtr4yPLLFHKJFQsxONw69a2tG0reVvxMLz5oJ+d/wALfqdPdTLb2stw4JWJC5A64AzXC/Dv4kjxfBc38nhnVNE0iKIyx6jfvGsMyg8kENx684rttTiefTbmGMAvJC6rk9yCBXlfhv4cX2kfBx9GSxQ67JAvnwm8ZopyrhvLySVUMBjgDrWF2rs6lGLhvrdfceir4p8Mtoh1xfEWknSh1vReR+R6f6zO39antdc0W6gFxbaxp88JCkSR3KMuGztOQe+Dj1xXgUvwu8Y7IvEUXhjTUzdebJ4QF6n2TaEC4342cld3Tqa6G68G+Mf7SH2Dw3p9pY6klrJdRreJixaIyZjUD7w+YcitGkpJJ9vl/Xl6bmelr/1/X9bHrdpr2h3mpzaXaazp1xfw5822iuUaVMf3kByPypF8QaC2s/2KutacdT2l/sYuk87aOp2Z3Y/CvNvhl4T8S6X8TNe1m98N2Gk6bdsxSQXKTzTsT98FQCgPdTmsjT/h54mXx1dGbQbCK2kvJbtPEC3Sm52kHEOz7wB6enNFlprur/1+f/BJu9dP6t/SPXtN8R+HtTv5LDTdd0y9u413SQQXaSSKM4yVByOlc5r/AMRLbRPGVroF/ompR2t06wxaoVUW5mYEiPk7s4B7Y4rkPg38M9T8JzaHe3umWVvfwm9GoTxSBnkWRgYgSPvd/pmr/i+3+IWpfEe3RvBllqXhm2ZWtrhtUjjaGTBBm8sjJZQTge9NqMaijutRq/I2+x2HxE8V3HhHSo9Rj8O6lrUO4+f9i2ZgjAyZG3EcAelN1PxzpNl4Cj8ZeXNLp7xrIAuA2Ccd+K5Hx54W8WxeFpNHsIb3xvJeTuWm1DUo7Q2QYHDDYq7wuR8pzmrmt+C9cuvgjB4RbyLrU1hVJMsERvmJIz06UoWcfO6+7r/w4ql1t2f/AAP+GOqj8XaVcR6ZPp80N/bX77BPBcRskZxnk55+gqhr/wASfB2lWs0qa9pl/JBMsU8FrexPJESwXLKGyACec15vN8O/EejrqUthp8EVjHdrcWsEEmdqhGDbVHfJHFcN8L/A+patDrNneeErkahcXsUxvbx49phWRWaPKIuOmcNk8daIJSrOHRWf3pflrcFL92pNd1+L/wCAfUmk6vperWP27TNRtL225Blt5lkQEdQSpIyKxbj4h+BLcwiTxhoX7+XyYyL+Mgv/AHcg8GsTwB4RvfC+ieI7KPTLdYrq5kltLWKUKrgoBjP8OSDXnmk/DPxFD4UsZrnwHosmo2etG4j0+W6hb9werGUKFJ9sZqYvmkui0LtZO++v5aHt8Pifw3PqE+nQ+INKkvLdPMmt0vIzJGv95lByB7mi08T+G7yG6mtPEGk3EVom+5eK8jZYVxnLkH5R7mvCNc+F/j6++Kupa5FY20WnzW7xI8dzCiSBkIwVC+ZnOOrEe1ah+E2s2ME76VpVhFu0yJJrZZgqXsqYJjc+hxjPvSelOMur6dtxLWco9F+O3+f4HoGifFbwXqd1qynXNOtLTTrlbb7bPexLBcORn92+7DV0r+IvD6y2kTa5piyXi7rVTdoDOPVBn5h9K+cdY+Evj678M65FY+FtJ0yTVNRSdbCC6hYW8YUA7GdSoOR6V3Pgb4X6ranRDr1pbPLp2jtaJO0iyPDKQACMcevIq525rL+vdv8AnoVNJbf1t/w56Cnjzw1L4kOh22qWdxJHG73E0VzG0duVzlZCD8p46GjxB498LaR4MvvFv9sWN7pdmDvmtblJFLD+AMDjd7V5NafD3xVDBfb/AALpeVtZLbZBqKI2pEscSu38JOc81pR/DvxNe/s76v4OvtF0y31a5D/Z7VJE2LnG3c6gKWHrinyJxtfXT8W/0t+oqNnUSltf8LL9b/oeiaD4+8O6hounajfahZaO+ogG2t7y9iWSQHptw2Gz7VuW+taPcapJpVvqtjLqES7pLVLhWlQepQHI/KvH/GXw+12TXbNdN8H6Tqli9jBb+fNdLGdOZOrRqev4eldb8MvAsnh3VNa1C+t4Hvbpysd9kNLJH2ye3bijRtvbf/hv6+RGqSvvoddJ4k8PR6nNpcmu6Wt/Am+W1N2gljXrlkzkD3Ipi+KfDLaYdUXxFpBsFYobkXkflBh1G7OM15TceCvFH2vxFp48I6bcfa1ZoNda8QT3GRxEy43Ads5rH0/4T+I71I7u+0HTtMgnvLcz6LFcrJBGke7dICOCW3DI9qiOsE+un4tX+79L7F6XfbX8F+v/AANz2iDxl4QuJPLg8VaHK/lmTal/ETsAyWwG6Y71P/wk3hz+xW1v+39K/stfvXv2uPyB9Xzt/WvHJPg7ffYfiGLTTLGxu9UuVbRZ4GQOkQOSgJBCA4xgjHNYngn4XeOtF8CXMd9oX9p3SX6TDRL/AFK3eC5QBR96NFRMYPBBqpWtp5fi/wBCpxUXo7/8N/mew6v8TPCFrb3X9n63pmr3tvCJvsdrfwmSRCeq5bBH410UeuaQ1kl4dTslhd/L3m4Tbv8A7mc43e1eK+Kfh34g1E6k2l+ANE0+XVNKjhM0d1GGs5UYkoMDkMD1HpW/P8PtYn8QSaX9jtYfDLWf2hXEoLrfbCvC+nzE59hTaSsTo6d1vf8Ay/z/ADPTtI1nR9YEx0nVbHUBA5jlNtcLL5bjqrbScEehq9XhX7OXw58XeDvEurXviJbyKKWIxR7r63ljmO/O/ZFGpUnrliTXutEopWs+hEW3cKKKKgoKz/Eer2mg6Lc6tfMRb26bmwOT6CtCs3xRBdXOhXUNlaWl3OyHZBcj93IfQ1M78rtuVC3Mr7HOaN8SNGl0G11bxJG/hQXc/kQRarIkZkJyVKsDtIIGRzW9Z+KfDN5eTWVn4i0m4uYU8yWGK8jZ40xncyg5A9zXkVz4H8X6j4Ytbq+8J6fJcWmqLc2+gXF+s0UScqzCZs9jux7YrFX4X+PpfiPqutSWFpbWk9lNDF5FxCsbb49oXaF38E4JLEe1aNLmS9florEvSLf9bs96sPEXh+/huJrHXdMuorYEzvDdo6xAddxB+X8a5vRPip4L1TVNYtU1vTobXS3iRr6S9iFvMZASNj7sHpXlnhn4P+KtKsJIYrOytQ+gwwTxR3A23N0skhZW9iGX5qytS+E/j680LxS1j4U0bRX1h7cxadb3ULCEKhDbXZSqnJ9PpVTjGEpJO9rW+9fpc0pxTj7z1tf8tD6MfxF4fS5tbZ9c0xZ7zH2aM3SBps9Ngzlvwqhp/jTQdS8VS+HdNvra+uYYvMna2nSRYjkja20kq3HQ15r8PfhXq1mtj/wkNtbNcWejC1gujIsjwT7ydy49ARzV74R+DfEGi+LZr/U/DOm6PFHB9n+0W1ysj3x3MfNcDkE7u/PFTBJzae2v62/JP5mUm1HTy/T/ADf3HoHhbxVY+IJtYjt4pYBpN69pO0uACydWHtxV3Tte0PUo1k07WdOvEaQxK0FyjguOqjB6jB4ryay8NfES31fxboMeh28Gja5fT3UWsR6inmRBskDysZ56VgfDz4W+OdE8AavbyRS2+vJexz6d597BIjbQAxBiRQm4A9cnmog776Ky/wCDp5GtZKMrQ11/4bU94ufEGg2wi+0a1p0PnSGKLzLpF3uOqjJ5PI4qtD4jtZE1dhDKBpZYS5x820Z4rwT4gfBTxfMNEn0W6u7rYAby2hvIYfKkLFmkDSowPXHGD8or2TTfD2p29l4jhkVWa+VxbkyAlspgbvTmnZ8su6v+FiFbmXZ2/wCDcpfDb4m2/jJ5PM8P6nokJt/tVtLfFAtxDkZddpOAM98V08finwzJYvfR+ItIe0jbY863sZjVvQtnANeW+GfhbrWk+DRpkDG1vLvQmtLtxdb/ACZ8gjZuyADjHHHPSvOdB+GnjnwvoZi1LQbnVJ5NUtjFZzXkEsM6q65Y+WiiMHuWzUttaen4uxU0k3y7a/clc+mrrxN4ctNKh1a61/SoNPm/1V1JdxrDJ/uuTg/gah1vxh4U0S3S41jxJpFhHJGJYzcXkaeYh6MuT8w+leO6h8OfFcOjaLeR+F9N1l4WlaXQJ7xEt7XfjARj8pxj0qeL4O3154stLjXLCxvtOj8OvaATsJBBcsyEKqn+EAEA1q4qzae1/wAr2/rTUyUndaf1fc9m8Pa7o3iLTl1HQtUs9StGOBNbTLIufTI6H2rRrjfg9o97oPg6LS7/AMPWWhywSMgitZVdZVB4kO3oSO1dlRNJSaWwRba1CiiioKCsTx3/AMihqX/XH+orbrE8d/8AIoal/wBcf6iubGf7vU9H+R04P/eKfqvzLnh3/kAaf/17R/8AoIoo8O/8gDT/APr2j/8AQRRWlD+FH0RnX/iS9WYfjn/kK6B/1+f0NdXXKeOf+QroH/X5/Q11dc2G/wB4req/JHTif93o+j/MKKKK7jhCiiigAooooAKKKKACiiigAooooAKKKKACiiigAooooAKKKKACiiigAooooAZNNFCu6aRI1zjLMAKjku7dUZlkSRgpYIjAs2B2Ga4b42eFNS8W6doVpp8Uc0dtrENzdJI2FaFQ24e/UcV5jr3wm8ZL8YLjVtNkuG0SZpGiMU6xrbgxsBGFyDtyQMYp2287/p/XyDufQVpqVvPaxzyH7KZBkRzsquOe4BNLfalp9jazXV3eQQwwJ5krs4wi+prw1fhX4jn8L6hZ3trbS3h0OW3s2aQHyrku5VlPY/MvNWdB8C+LLu91Wz1bQbC1s7jS1tGuJJhO9y4H3uc7fpSd+W631/C9vv8A1NZQipPXS6X5a/j+B7PZatpl7aQ3drf20sE6B4nWQYdT3FWfPhyB50eSMj5hyPWvD/Cfw31p/F2gXWr+HNLsNN03Rp7F44irK0pK7JdvTOATmsqb4d/EbVtWgjuIYtLtdMtZ7a2nhusvcgyM67h23AgGtZQile/Rv8/x/wAzKj78rS0R71NrOlQ3NvbSahbCa4LCFPMGXI6gfmKWy1O3uLUTyK9plioS4KqxI+hNeS6d4Y8QTW2iajc/Dfw9Y31heyJJbRMhVomVR524D73BOK56L4b+ONMtzIdIste+2NLAbW6uBssQxGLhM/xj86ztaxUFFxk27Wt+t/yPoNrq2VwjXEKueilxk1NXhVh8JtbtJ5jdMmqTwRWi2t7cPmXdHs3Nk8g8GvcrdWWCNX5YKA31xTkknozOMm+g+kChegA+lLRUlBRRRQAUUUUAFFFFABRRRQAUUUUAFFFFABRRRQAUUUUAFFFFABRRRQAVW1S9i0/T572c4jiQsas1z3xH0yfV/Bmo2FsziV48rsODwc/0rOrJxg3Hcumk5pPYyl+IKRSaZb3fhrXPtGooGgFvAsiNld33iw6Dk8dq7FLmFsAyKr7dxRmG5fqK47TrS41dvCOrWsYWC0jJnDfKyExFcYPua8kb4VeOrL4l6hqX2i+1TT3Mk0cpuwnm7skQN82dvatX8fK13/DYzX8LnTu9NPzPoC+13R7KW2iutSto3unKQKZB+8YdhWRfePfDljDDLdXMkXnXxsFUp83nA4xjPrXlWleAfFEPhjQJrjwfo8l/Y600xspHVvKt2x82/wDiYY/WtbxP8NNe1LxzrupxtEbBovtemKzD5LwDjjsCScmiy6v+lZ/irr1BN66f1qvwdn6XPSrfxRYXGs3GlwwXbvbTeTNLsURo23dySenOOnWo9f8AEn9m6jpEMFtHd2t9cGCa4SYYgPG3gA5zk+nSvNr3wT4ybw14RuGsbK91mxmuLrVIZZf3c0jo2FJ/iGSBVLwtperaVoenaFrXhq20LUdR137Qq2b+YjhcFmyOF4I44pu3Ny9rfPVJ/qzTltBS3vf5b2v+B7vRSKNqgegpakgKKKKACiiigAooooAKKKKACiiigArE8d/8ihqX/XH+orbrE8d/8ihqX/XH+ormxn+71PR/kdOD/wB4p+q/MueHf+QBp/8A17R/+giijw7/AMgDT/8Ar2j/APQRRWlD+FH0RnX/AIkvVmH45/5Cugf9fn9DXV1ynjn/AJCugf8AX5/Q11dc2G/3it6r8kdOJ/3ej6P8woooruOEKKKKACiiigAooooAKKKKACiiigAooooAKKKKACiiigAooooAKKKKACiiigAooooAK8S+LfxD+KGnfFO18FfDvQdA1KSSwW6kbUZWQglmGAQwH8Ne214p8WPh38RdT+KNt408B6/pmmSR2K2si3cJkzhmPYj1pfbjfbX8nb8bD+zK2/8AwVf8Ljv2fvib428Y+J/E3h3xtpOkaff6HOIHWwZmUtznksQeR2r2W5lEFvJMwJEaFiB7DNeOfAD4Y+LfBvibxL4h8XaxY6jfa3OJ3a2jKANzngk+texXsTT2c0KnDSRsoPoSMVVT4Fbe34ijb2ku19PTQ4Tw/wDFDTr7QrrX9Us10nSYCR9okvI5SSCRyincvTvWzpPj7wpqul2OpWOrRS219K0Nu+CN7ryRiuOk+F11ZfD6LTdH/s1NcguvtCyyxloZCGJAdc8jmqWofDXxZNoNle295pMPiWPUTdS4hItNpBBCpnIPPrVzUFJ22/r+ulreZnFzcIvq/wCv63uddqvxX8B6ZqEWn3mvwR3MrhFTBPJbb/Pil8X/ABP8J+Gr+HTbq+E2oz7fKtouWbd056CuM8O/CPVrPWdY1LUbywuJL/TWtU/c52SGTfuGelRz/CnxNb6rd/2ff6XJYam0Ml41zCXmjeMAYibPyg4pQUdOZ9v6/r0LqOyfL2/HT+vkdpJ8WPA0UupQzawEm0xC91GY23KB1xx834VF4d+Lng3xAIJ9L1BZLKW2e4NxIfL2hTggofm/GuAsfgp4gb4uy+LNR1SzlsCZAqKnzsrDABHTjFXZPhL4m1KK2j1S90qIWVhLZW/2WEpuUyBkLc8nAGfXmhqPLfy+7V/8AuKV3fz/ACVvxud3Z/FTwJdeH59eh16A6fBOYJJSCMP6Y696jm+LXgKHRLLWm1xDYXr7IJVjYhm9OBx1rkLf4W+JNSs7a58RXGjrqVvdxbUsoCkDQR4xlSTlzg81R+Ivwc8Ra7on9maZqVjDA2oNctC0eE2kL0x0IwfzqJ6Wt3/y/O79LEQd21LT+n/kvW56b/wmunvqmr6fFG+dOsluzMTlHVhkY/MVyFn8XZ7bUjpGsaEPtkMMVxcywXKKixyt+72Ix3MdpXIHfNZup+Dde0O7hht/9Mi1X7LYTGNTmGOMBmcn0OzH411unfD+GP4q6p4uvI7W4t57SCC1jZMtE0eOfTtXQ4003bb831/P8CKbk172/wDX/BLSfEzwrcag+n2V+lxdwuiTxZ2GLd0znv7VZtviJ4PuPFVz4Yi1iFtVttwlgweCBk89O1cwPhpeeRqifaLVXvdVW8DiPDBAB8ufWqdr8OPEjeJJ47y60oaFDPNPZNFCRdszqRiR88jn0rlvK706fovyd/Wxottf61f5q3pc17j40eA4nkZdWWW3h8wTyqPuFFLEBercDtV3QPiz4D1zR59WsNcja1ghM8rOhQog6kg81gy/Cy4mufC7NNZpFpdrcw3QWEZlaVHUEfQsOtZ//CBaw3/CO2esRWT3CXDQXT2UGyJ7NTkK4/vHJrd+zTS9Pvu7/hZg+6/rbT89fwPRvFHjTw34asrO71jUVt4ryRY7c7Sxdm6YAqjZfEDR7qa/gw0cto7qEdgPMCAkkegwD1rF+Mfg/wASeKE0q20F9Kt4bW4jleW4iLSIF/uc4HHtWZpvwpv9P8UeIvEEGoxyXOuxSQXAkBKhCpClR/Cc4z+NYxu7387fhb9RtJW+X63Olj+JGlyay2mR2k7sDCPMVgVPm4xj6Zq3B480nUn1a28OY1e90lgt1AsqwhCc/wAb/L2NcrY/DXVrXVjfC+tiALbapQ9YsZ798U/wv4F8S20Xi5dYm0p4tYYG2tbeIpGnXJY5yc8d6uaXPJR2tp+H/BIg3yJy3/4f/gHdeEPEFv4j0r7dBC8LK5jkjYhtrDqAw4Ye44rZqjoFimmaLZ2KQwwiCFUKRDCggY4q9RK19Ahe2oUUUVJQUUUUAFFFFABRRRQAiKqLtVQo9AMUtFFABRRRQAU1o42ZWZFZl+6SMkfSnUUAFFFFABRRRQAUUUUAFFFFABRRRQAUUUUAFYnjv/kUNS/64/1FbdYnjv8A5FDUv+uP9RXNjP8Ad6no/wAjpwf+8U/VfmXPDv8AyANP/wCvaP8A9BFFHh3/AJAGn/8AXtH/AOgiitKH8KPojOv/ABJerMPxz/yFdA/6/P6GurrlPHP/ACFdA/6/P6Gurrmw3+8VvVfkjpxP+70fR/mFFFFdxwhRRRQAUUUUAFFFFABRRRQAUUUUAFFFFABRRRQAUUUUAFFFFABRRRQAUUUUAFFFFABXiPxZ8e/Euz+Ktr4K+H+maRdNJYLdSNeyFcEsw6gH0r26vFfix8NviRq3xPtfGvw/8VaNos0ditq63tsZS2GY5A2kY+al9uN9tfydvxsP7Mrb/wDBV/wuH7PvxJ8Z+LfFPifw54ysNPtb3Q7gQOLRiVLc55IHpXs1zKILeSZgSI0LEDvgZrx74BfC3xf4J8S+JPEPjDxBpmr3+uTieR7OJkG7nJIIAHXtXsF5E09pNCpAaSNlBPYkYqqnwK29vxFG3tJdr6emhyWifETQ9Wg0uS2ZTJqE7wiETIXj2nBLAHIFbkXiXQpVnaPUoXEAzJtydo9enP4V5p4V+B2jaA2nX1nBZwavDLM11dx78yK5zgA1F4b+E+uaHaXC2d/ZR3vkmGK7M0z70LAlWRjtHTqBmnUsm+UzpObS5j1Oz8QaLeQia31K3dNjPndj5V6nB9MGs258YafDPEqFbiGaaOKOSFw2d5xuI9M1wg+FmvR+GYbOz1PT7XUWv3luJcPIrWz5EkQLZOSCRk1tQfDd7TxAl5Yz2kNjG9sUh2nIWM5I/HNZyvpbuvu/rT7y03Z6dGd3DqVhM0CxXcTtOpaIK2Sw9RVQeJdB+3yWLanAlxFnejkrjHXk8VxXwq0DV7PxZ4kuNWjzY21z5Oilo9pSA5LAeoyBzWTf/DHxNqHjJ9a1XUdL1K2S5nkhgkEkeYnVgsTBcDjcOevHWqaat6f8N/wSoWd79/8Ahz0f/hK/Dv2QXf8AasHkmTyw3PzN6AYyfwqyNc0k6j/Z/wBvh+1bN5jz0H16fhXmQ+Hniz+w/snnaCt1FPvsZB5uLJOOF/vf8CzVuy+GV5D4uuNVvZra/hmlM+5p5Y3VyoGNqkLjj0oWr1/rYT0Wh26+LvDTW7XA1i1MSv5e/ccFvQep+lWW1/RlvYrJtQgFxKAUjJ5Oen0ry8fDLxD9lltfL8PCzS4WfT7PEuyyl5zKH+8x5PBJHPSpT8KtTl8Zf25qN7baisrwSTEzSxMjxqoJVUIU/d6GqkkthXdjttR8b6Nb+ILXQbWUXt9cOyFIiCIyAPvH8aXwv4s/tbXL7RbqwezvLQBiPMWRSp91JwfY1ynh34c6xpviayvJbnSjZ2N1JNHJHGwuJg+OHOMZGK7Hwj4V0rw7dapeWOnwW1zqdybi5kR2Yytzydx469BxRZWT8hXd5Lz0OhoooqSgooooAKKKKACiiigAooooAKKKKACiiigAooooAKKKKACiiigAooooAKKKKACiiigAooooAKKKKACiiigAooooAKxPHf8AyKGpf9cf6itusTx3/wAihqX/AFx/qK5sZ/u9T0f5HTg/94p+q/MueHf+QBp//XtH/wCgiijw7/yANP8A+vaP/wBBFFaUP4UfRGdf+JL1Zh+Of+QroH/X5/Q11dcp45/5Cugf9fn9DXV1zYb/AHit6r8kdOJ/3ej6P8woooruOEKKKKACiiigAooooAKKKKACiiigAooooAKKKKACiiigAooooAKKKKACiiigAooooAKKKKACiiigAooooAKKKKACiiigAooooAKKKKACiiigAooooAKKKKACiiigAooooAKKKKACiiigAooooAKKKKACiiigAooooAKKKKACiiigAooooAKKKKACiiigAooooAKKKKACsTx3/wAihqX/AFx/qK26xPHf/Ioal/1x/qK5sZ/u9T0f5HTg/wDeKfqvzLnh3/kAaf8A9e0f/oIoo8O/8gDT/wDr2j/9BFFaUP4UfRGdf+JL1Zh+Of8AkK6B/wBfn9DXV1ynjn/kK6B/1+f0NdXXNhv94req/JHTif8Ad6Po/wAwoooruOEKKKKACiiigAooooAKKKKACiiigAooooAKKKKACiiigAooooAKKKKACiiigAooooAKKKKACiiigAooooAKKKKACiiigAooooAKKKKACiiigAooooAKKKKACiiigAooooAKKKKACiiigAooooAKKKKACiiigAooooAKKKKACiiigAooooAKKKKACiiigAooooAKKKKACsTx3/yKGpf9cf6itusTx3/yKGpf9cf6iubGf7vU9H+R04P/AHin6r8y54d/5AGn/wDXtH/6CKKPDv8AyANP/wCvaP8A9BFFaUP4UfRGdf8AiS9WYfjn/kK6B/1+f0NdXXKeOf8AkK6B/wBfn9DXV1zYb/eK3qvyR04n/d6Po/zCiiiu44QooooAKKKKACiiigAooooAKKKKACiiigAooooAKKKKACiiigAooooAKKKKACiiigAooooAKKKKACiiigAooooAKKKKACiiigAooooAKKKKACiiigAooooAKKKKACiiigAooooAKKKKACiiigAooooAKKKKACiiigAooooAKKKKACiiigAooooAKKKKACiiigAooooAKxPHf/Ioal/1x/qK26xPHf8AyKGpf9cf6iubGf7vU9H+R04P/eKfqvzLnh3/AJAGn/8AXtH/AOgiijw7/wAgDT/+vaP/ANBFFaUP4UfRGdf+JL1Zh+Of+QroH/X5/Q11dcp45/5Cugf9fn9DXV1zYb/eK3qvyR04n/d6Po/zCiiiu44QooooAKKKKACiiigAooooAKKKKACiiigAooooAKKKKACiiigAooooAKKKKACiiigAooooAKKKKACiiigAooooAKKKKACiiigAooooAKKKKACiiigAooooAKKKKACiiigAooooAKKKKACiiigAooooAKKKKACiiigAooooAKKKKACiiigAooooAKKKKACiiigAooooAKxPHf8AyKGpf9cf6itusTx3/wAihqX/AFx/qK5sZ/u9T0f5HTg/94p+q/MueHf+QBp//XtH/wCgiijw7/yANP8A+vaP/wBBFFaUP4UfRGdf+JL1ZzvxGma3utGnSFpmS63CNercHgVMfFWpZ/5FfUP0o8c/8hXQP+vz+hqD4s+Nl8D6DDf+RFI9xcJAjTvtijLMBucjoBmvNjTqSxNXkny6xWyerS7npSqU44alzw5tJPdrZvsT/wDCVal/0LGofpR/wlWpf9CxqH6VyvxL+J2reBvh2niS90mzvLiS6hhjFs7vBIkhA3BgMj6Gupu/iD4bs0tFuri5S4uYPPW3W0laRY+MsVC5CjI5NdX1TEWv7Z9tl69jl+tYfT9yvvf+Yv8AwlWpf9CxqH6Uf8JVqX/Qsah+lR33xK8GWd5HZyawGnktvtUaRwu5eLGdwwPStzRtbsNc0FNZ0OZb+2lQtCycbyOMc9DkY5pfVcRa/tn9y/yH9Zw90vYr73/mY/8AwlWpf9CxqH6Uf8JVqX/Qsah+lZy+MdcsfH2meHtb0m1ht9Wt5ZbZ4JGeSIxlcrJ2/iHIzXU6Hr2l6214um3Pnmyna3n+Rl2yA4I5HPTtR9VxFr+2f3Lvbt3E8Vh07eyX3v17mP8A8JVqX/Qsah+lH/CVal/0LGofpXA6n8bZ9P8AC19q82iBpLfWG09I4xI6sol2FiQODjnFd9qXxB8M6ZFa/wBo3ksM9xbi5EAtpGkWPuxULkAeppvCYhK/tn90eyfbswWKw7dlRX3y6Nrv3Qf8JVqX/Qsah+lH/CVal/0LGofpUep/Erwbp+pwaZPqjNeXFl9uiiit5JC8HGXG1TxyKPD3xK8GeINRs7DSdYFzLeoz2xELhJAudwDEYyMHjOeKX1XEf8/n9y/yH9Zw9r+xX3v/ADJP+Eq1L/oWNQ/Sj/hKtS/6FjUP0rN+LPjy68Fah4VtrfT4bsa3qqWEhdyvlKxA3DHU810PiXxXovh54Y9SuJVllUskcMDyvtGMthQSAMjmj6tiLX9s/uj/AJB9YoXt7Ffe/wDMof8ACVal/wBCxqH6Uf8ACVal/wBCxqH6U+Dx/wCE5rq2to9WQy3Vo95CDG43xIMs3TsAeOtMl+InhNNP0+9XUHmTUg7WccVvI8k4UkMVQLuwMHtR9WxH/P5/cv8ALyYLE0HtRX3v17h/wlWpf9CvqH6Uf8JVqX/Qsah+lcZrPxCu7z4yeCNL8PatHLoWq21210gjGXePy8AkjKkbjx7169VPB4mKTdZ6+S6O3byF9aw99KK+9/5nKf8ACVal/wBCxqH6Uf8ACVal/wBCxqH6V1dFT9WxH/P5/cv8h/WcP/z5X3v/ADOU/wCEq1L/AKFjUP0o/wCEq1L/AKFjUP0rq6KPq2I/5/P7l/kH1nD/APPlfe/8zlP+Eq1L/oWNQ/Sj/hKtS/6FjUP0rq6ivGZbOZlJBEbEEduKTw2IS/jP7l/kCxOH/wCfK+9/5nNf8JRqn/Qraj+lJ/wlWpf9CvqH6Vz3gnwzDq3hX+0r/V/Eb3UjzEldYuEHDHGAHwBW38Hrq7u/BcT3t1PcypPLH5kzl3IVyBknk8CtPqWIXN++elui6/IyWOw7cf3K1v1fS3n5k3/CVal/0LGofpR/wlWpf9CvqH6UvxW8TweEvBd3qk19DZSNiGCaX7qyNnBP5GsP4V+MrzXfBmmy29wnie7jnNrf3tsyRqCpI83BxwcdB61msPXd7VnpbouvyNXiKCteitfN9Pmbf/CVal/0K+ofpR/wlWpf9CxqH6Vz/jZPGGsfEOLR/D/i6XQba2shcyIlnHMJyWI2sWGVHHaufm+O9hpFxo2m6rZGW5uOL2ZJUVYRnaHCkgsDg8KDRDDYiVrVnf0Xe3byFLFYeN70Vp5vtfuegf8ACVal/wBCxqH6Uf8ACVal/wBCxqH6VwZ+Nl5Yw+JdT1vwnNZ6JpNx5NvfC5jIuGJwgxuypPuMDvU+mfG+HW7LSv8AhHPDV5q1/fSGN7WKaNTCw+9lmYKcAE5BNNYXENX9s+nRdfkP6zh7texX3v8AzO1/4SvUv+hY1D9KP+Er1L/oV9Q/SuL/AOFx6vNcFLD4f6pdxNI9vDItzCBJOmN0YBfIxkcnj3pZfixEpi1uCG+ntJrLcLAIg2y7lUjcTnOWx6VHsK/Kpe2dnbout7dPIbxGHUnF0lf1fSy7+Z2f/CV6l/0K+ofpR/wlepf9CvqH6VyGufGuz0HwhLq2t6DdafqKXn2RdOlmj3s5GV+fOzkc9a6PSPiNpuofDFfHS27raLGZLiLcCYQpIbJHBxjtmtFg8S/+Xz6dF1+RP1rD/wDPlfe/8y5/wlepf9CvqH6Uf8JXqX/Qr6h+lcrJ8YdKvmvNO06KZL7e8VsTgh8LnePasvwv8YNVXSls9Z8OXT6mNM+3W0jTRIl8ikKzKd2E5P8AFil9VxN2vbPRX2X+Xl/WpX1ihZfuVr5y/wAzvv8AhK9S/wChX1D9KP8AhK9S/wChX1D9K860/wCOmq614Xg1fw/4HuL2f+0hY3Ft9shzG3HIYNtPX1rq/iB458UaD4h0fSdH8F3GrJqMTNLKlzEhgYDphmGcUfVcR/z+e9to9rk/WsPdr2K77vvbubX/AAlepf8AQr6j+lH/AAlepf8AQr6h+leb/CP4t61caEJPGOl3P2ci5eLV8xiKcxk/uwincCADyQBxXU/B74uaX8RLm/tbezeyntE83a0qyB4ycBsqSOfTrTeExC/5fP7l/kVOvQhJxdFaO27/AMzf/wCEr1L/AKFfUP0o/wCEr1L/AKFfUP0rmZPi1JFqd4svhW/TSU8z7HqJlj2XezG7au7cMZ7gVJf/ABg0jT/CWneJL6xuLe1vtMF+u4j5QSoCnnrlhz0pfVcTa/tn9y9e3kL6zh9f3K003f8AmdF/wlepf9CvqH6Uf8JXqX/Qr6h+lcPZfHWz1Pwb/buj+H7u/uUuVt57VJo1EJbkFpCwTG0g9fbrVTxF8VPFi2PiT7R4TvtFtNLtVnGoxTwTMCRkLt3EEn8qqOCxLnye2d/ReXl5oPrNDl5vYr733t37nof/AAlepf8AQr6h+lH/AAlepf8AQr6h+lcnY/GS3luTcNoV6PDqMbY60zp5bXSrkxbM788Hnbj3p3gv4uXXiITXD+D9RsrA2s81ncvLGwumizuQKrEg8HkgClLCYmKu6z+5f5DWIoP/AJcrp1fX5nVf8JXqX/Qr6h+lH/CV6l/0K+ofpVLwl46vNd+Hd34sk8Py2ckMcrpZvdRMz7M8bgxVc47kY71yel/HOHUPCralb+GbuXU1vBZnTo7iJm3n7vzhtnOD3pPC4hX/AHz0t0XXTt3YvrOH0/crr1fTXv5Hc/8ACV6l/wBCvqH6Uf8ACV6l/wBCvqH6Vxem/HLTbn4gWXg640ea1vHbyL3fPGTaXGCfKIDZboRlcj3rT+MnxYh+G+o6dFeaNJd2l2uXuEuYk8rnH3GYM34A0LC4h2/fPXyj/kN4ihqvYrTzf+Z0P/CV6l/0K+ofpR/wlepf9CvqP6V5/wDFr4q61p/h7xCuhaZcWLWNhHdRalK0ZX5uwjJ3HgdcYrag+IzXmh6Rr8C3a2ErOMqiYugsbMTzyoyKawmIaT9s/uX+QPEYdK/sl16vok+/mdN/wlepf9CvqH6Uf8JXqX/Qr6h+lcVF8cIIYb7+1/DN9ps8OnrqFrHLLGftMTHCkEMQuTx82K6v4Q+OLrx74ebWZvD9zpEJfbF5sqSCT1IKEjFH1TE6/vnprsv8hPE0Ek3RWvnL/Mtf8JXqX/Qr6h+lH/CV6l/0K+ofpXV0Uvq2I/5/P7l/kH1nD/8APlfe/wDM5T/hK9S/6FfUP0o/4SvUv+hX1D9K6uqWu6tpuh6XNqmrXkVnZwjMk0pwqj3pPDV1/wAvn9y/yGsRQbsqK+9/5mD/AMJXqX/Qr6j+lH/CV6l/0K+ofpXm3j74v6pomsapqvhqOHxHpMOnQSQW8bqil3mjjLbzg/x4x6mtPVfjpp+keK9N8N6ro01teXCQm7BnjJtWkAIBAbLdR0zWksFiY2vWevkv8gliKEVzexVt935efmdt/wAJXqX/AEK+ofpR/wAJXqX/AEK+ofpXH6j8Yb631e7tIPBOpXNskskFpcpPEFuZUClkALZHDDkgCupj8a2958K5PGO1tNVrMyETYJgc8Ddjg4JFZ/V8Ry83tn90f8g+sUObl9ivvf8AmT/8JXqX/Qr6h+lH/CV6l/0K+ofpXA+APi4knw6ur24vo/FGq6bcx29w9kFUStK42Y6Doy/lUWu/Hi40fw42q3fgq8ikgu3t7u3kvYEaEKFIbJfDZ3dFyeKqWFxEXrWf3R628vNExxNCW1FffLoeh/8ACV6l/wBCvqH6Uf8ACV6l/wBCvqH6VzWofEr7Dqmm6rNv/sK9sIp2UAZh8zGGJ6kc449abq/xXvbW6sYbTwdqF0t7dNDFN58UcZjDlfM3MwHQZx19qr6lirL989dNo97dhRxmGle1Ffe+1+50/wDwlepf9CvqH6Uf8JVqX/Qr6j+lcpp3xH1G1+w2Y0q+1ia71CW3ad2hgWEAKepYA/exxk8VD8ctc8TWOr6bZ6D4gvdHBtZrhha6et0ZmTbhGyDtU5OWrKNCvKMZKs7S8o9r9i3iMOpSj7Faecu9jsf+Er1L/oV9Q/Sj/hKtS/6FfUf0rl/CvxSkfw9pZ13Tnj1S7igEao6lbh32h9vPG0k5z6Va+LmoeKrHUNKudN1eTRNGiUyX90tss6g9lkGCVX/aAqnhcRe3tnva9lb8g9vR60V97/zN7/hK9S/6FfUP0o/4SvUv+hX1D9K4/wATfEzWZLTVofDOhXF3a2FufP1tJYhDDJgYOxiGbv0BqvoXxf1GPRo7XWPC1+NcazimsoBJHnUg20bkIbCZznDYojhcS5OKqu9r/CvPy8hfWsMoqXslZu3xPy8/P/M7j/hK9S/6FfUP0o/4SvUv+hX1H9K5wfFS+bQz5fg7UX8SC6+zf2H5sfm5ADMd+7ZgA5+9TPCXjzUvEfxD06zWOWwtJNOka6sJVUvFOrDILD2I6HFOOFxEtq34R/yKjXoP/lyvvl/X9M6b/hK9S/6FfUP0o/4SvUv+hX1D9K6uil9WxH/P5/cv8ifrOH/58r73/mcp/wAJXqX/AEK+ofpWZ4o8RX134fvLeTw/e26PHgyvjavI5Nd9WJ47/wCRQ1L/AK4/1Fc+Kw9dUJt1W9H0Xb0N8LiKDrwSpJarq+/qXPDv/IA0/wD69o//AEEUUeHf+QBp/wD17R/+giivRofwo+iPPr/xJerMPxz/AMhXQP8Ar8/oaf8AEyG5n8MzRw+FrfxPGf8AWafJIqGUf7LNwDTPHP8AyFdA/wCvz+hrq65KCvXreq/JHViHahR9H+bPm5vhN4wk+DOu6SqypdXurxalY6VNc+Z9kjQqfJEhOO3bin/FDwH4v1zxRYeNYdG1/wAy405bG60zTtVhglhx1JkdSrKe4A7V9Go6uMoysOnBzS16Tm2rf1tb8Uefb+vnf8GfLg07UPDfxW03S9D8Oy3V1F4deJbC6ukaRN2BzJjacZ9K9l+DfhTUfAXwst9HmIvdQj8+5MQOBvkdpBGD7bsZrr20jS/7Y/tprGD+0BH5f2kr8+z0z6Vatbm3uovNtZ45kyV3IwIyOo4o55crXdt/i3+ocqumtkkvuSX6Hinw/k+I0nxOu9b8VfD66T7W3kQXH9pxNDYw99qY3EnjPPavVPCsmqSPqQ1LRrbTQLpxAYSD58eTh2x3NblRG5txci2M0YmI3CPcNxHrikrWUbdLfqD1k5ef/APCJ/h/4sT4a+JLOPTQ+ovrjahaWyzqPtCCbeBu6KSPWs74vfDnxR4h8S6X41i0rWpWk0lbC70rTtRigmjOTn946lSvPIxzX0bRQ5Nq39bKP4pBGKi7+v4u/wCDPDNH+H+uWnxK0zVrfSZINLt/Bsumr59wsksc52YRiOp4PzDis34WfDfxdoekeA7e/wBLjgk0q9vJbwLKp2LI0hU8dc7hX0LRVuo20+3+bf6i5VyuPdW/Cx5D+0l4d8T60PCOo+GNF/tibRtYS9mthOsRZFKnAZuO1cn8UPB3jPxXfab42XQPEFpeSW7Wlzothq0McsK8fN5rKUIOORj0r6KorK1/vv8Ahb8jRS/K343/ADPnPxj8J9evPh54Zk8MWF7YavYRSWklreXaSSrDcZSUtIoAYhXYjHpUvxO+EOtRW/gy/wDDzarenw7YtZPbWF2ltcSbs5dZHBUdTnI5r6Hoq3J2frf8LW9NX95K6elv1+8+dvAXwz1vSfG/gbVLPQL/AE/TtPW+a+W/vo55kkl8rBLIADnaeg7V9E0UVVSq52v0/wA7kxjYKKKKzKCiiigApsyCWJ42zh1KnHvTqKAPIv8AhRdkjTC28eeMrWGWR5PJivECJuJJA+TpzXongzw7Z+FtAg0axmnmhhz+8nYM7EnJJI71s0U1JpWJcU2nbYxvE3hrS/EbWY1aEXENrL5qwuA0bN23KRg1kWXw90bT9fudX0qa6003MsckltalY4CUXaBsAwAe/rWv4n8Sad4cS0k1LzViuZhCjquQrEEjPp0Nc3J8U9DYK1nY6neIEMszRQgiKIMF8w89OR+FK9rLv/w5Xcl8dfDfT/FevWusya3rOmXECeWwsZxGsqZztbIORzVTxJ8IfDGtX+jXm6ezk0pQsfkpEfNUHID70JPOemOtW7P4oeG7y41KG3W8f+z57eGVvK4ZptuwrzyPmGal8VeNZtD8W6TpP9kXFxZ3sLyzXSdIAuOSPxquV07Lbr+F/wAtSXJSV9+n6FTWvhT4c1aXU/tU14bfUo1We2DL5W8dJApX736U7wf8LdB8Mz6ZcWt1eTy6dv8AJaQRrncCDuCKAetWPD/xG0nV9es9IFjqVrJfxPNYyzwhUuI1xllOfcVi638Uo5L5rPw9ZXMy22pCwu7uWH9yj5G5Qc9cUop6RXl+f+bHLZzfT/L/AIB0WleAdF01YFt5LkiC8lvF3OPvyABu3T5RWXF8JfDMdlFaLLe+XGCF/eDP3lb09VFWPC3xL0XxDe20Nja6gLW6keG3vJIQsUsicMoOfWsrxB8RtUs/FHijQrfRZI10jTFvIbxxlHYkcEUuS0eW2i1+7/IJNc93u9Pv/wCCani34XeG/Eun31pqHn/6XOs/mDazROq7QV3KR09Qa09B8F6VpXgQeD90l1YeS0LtKqBnVs5ztUL39K43RfjZoS6HZtrkF5barLHDmAQYErSAbdnPQ5Fad58XdAgOlQRafqt1e6o0qQW0MALho/vBueOtXUpyV4y/qxNOaajUj8izpfwp8LadPazwRzmW1s2tI2ZgTtPVjx973qPVfhL4a1GG2inmvgLbTG0yMrIMiIsGz065AroI/FNrP4Ph8TWdrcz280QkSIKBJg9iCetcknxp8NT26NZ6fq93OzSo0EVuCytESHB57YP5VLbSd/R/O/8Am/vNY3vdb/8ADf5INM+C3hrTfBs3hmzv9Thhlu47v7RG6JKrpjGCFA/hGeK6bxj4MsfE1rYR3F9f2ktlIrxz20gWQ4GCCSDwe9VoPH1hdajZ2dnpuoz/AGm0+1eYIgEReflJz97jpWWPjH4NNx5IlvM+QJg3lDBBJG3r1yOlNRe66f1+n4GcWm7Lr+v/AA5d0r4Y+HdP0Oz0eM3MlraPMyCRwd3m53Z4561H8M/hfongG9v7jSry7nF4NpjmSILGM5wuxFP5k1FP8WvDEGpG0lW8Cb2iWYRZVpFUsU69cKauW/jyPUfh3qfjDTdJvvJtbWaeCO4QIZvLDdOTxlTQnLl5uj/Uq/NPl6t/iZDfCSwi8X/21baretaSyu8+nzvuhQMBkRjHy5xznNFj8GPC9va3VpNdajeWs8ZiSC4kV0gQnO1Bt4AwPXpWdpPxZv5rXSNUv/D95FZXektfXEUUW+SLDEFs5Hy1tn4ueFGuY44GupoiqNLKsfyxb/u7ue9FpK0fl+lvwJla7v01fy6/iY7/AAK8Pnw4mgx67rcFkJvNdYTCnmeitiPBA/OtnXvhRoOsTXRnvtTigutPWwmt45gI3VQQHII+9z1rU8WePNL8P31hYPaX17dX0LzwxWsW4+WqlmY88cA1mT/Fnw1DZ3N08OobLe0F048kZ2EkY69cqauHO5+7v/S/T8BSnCEbt6f0/wDgjLD4SeHLPXpdSjudQa1kRh/ZryA2okIwZQuPv++at6f8NdF0/wAPWui2N7qEEdrHOkUqyL5g83O45xjPzHHFQJ8V/C76i9qv2sxI5iacR/KJQM7OvWsnXvi60OhWeraN4Z1K6huNSjsh5yiMkM4UsBknvURhKqlFap/1+pcp8nM301f4/wDBOi8NfDrR9D8C3fhGK6vrm1u0kSaaZ181t45PAAB/Csbwx8F/C2gWUVra3F/II7pLoM7oCXXOM7VA7mr1/wDEjTdMvWsbiDULu+lu/s0FrDbAPv2q2373P3utVG+MGg7pli0rWZWtofOuwtuP9HUHB3c9qV3dedvw1X3WFZNPy/XT8blm9+E/huf4iQeN4pLi1v0kMskcaR+XM5BGWypbPPYik+J/wn8OfELVLHUNamvEezTYqQlNrrknB3KfXtioPFfjP/ibaHNYm6bS2s21O5aBcuYtuVXHvkcVYb4paXt0uJdH1Z7/AFWNpbOzWIGV41G5mIzxgZp8skttv6/z+4anzO6d7r+v0KGq/BXw3qsmoNqWpavdC8tltdrzLiKMdlwv881tj4beH1s1s4muorVGLJCsnyoSpU4GOMhjWVD8U9LeefUv3jaJFBEXYQ/vY5GZw27noMCrmpfFTw5as6Rx3ly6ytHiOMfNtB3Ec8gYokpQsn8hKXMmlt/mv8jG+IHwa0/xBYp/Zuoy2d7HYRaejyjenkowYZHrx9Pauk+EvhLUPBfhhNFvtVXUBGf3ZWIIEHoAKpfEf4gyeG/C+ia7pWlyapFql9a26qDtKpMyjP1+bp61j6d8V/s3jPV9I8QWVxBaQ3cdtbSxwcIzqCFkOepq0ptvz/S3+Yqs0oQctun3f8A9WorifDXxM8O6/q0FhZ/aQLosLWZ0wkxXriu2rLon0ZXVx6oKhvbS1vrZ7a9tobmB/vRzIHVvqDwamrC8fatc6H4R1DVbPZ51vEXXeu4D8O9RUmoRcpbIqEXKSS3MbXvhj4Y1iXUGkhe2S+s1tHjt9saIqurqVAHBDIDWTqfwZ8N3+v6Zrcl9fi8sRGC+ImM4jxt3lkJ7Dpiuf8BfGCa70+51fVriPUNHWONIrmG0NvI1yxGYvLLHgc/NntXW/wDC1tDews7i3sNTuZLuaSBII4QXDou5gefStp8ykrvX+v8AMhT54+X9f5fgaJ+H+iGSJ/MusxXUt0uHH35Aobt0+UVYj8E6QnhODwzunfT4mVtrkHfhs4bjBGR0rn4fi/4eunEVhYardzJai7uo44ButoskZfnjkGqU/wAZtLvbHWpfDWj6nqr6UkLSuIgsZ8wjaAc+malQbWi0RTlaSTer/r9fxOjvvhx4Znuppre0XTxOYWkjs0WJGMTh1JAHXIH4VheL/gp4V8TEte3F/GWuWuG2MhBJCgjDKRj5RWt4z1u8uPhmLyNbrSbzUVigTtJA0rBc+xGc1Rs7nxfa+M4dFm8R2T6dBYR3Mm/TyZWHIIL7+vy5zjv0o9mrNPo3+V3+AlU0Ul1/4ZGhqHw70mbRP7OhYnZpy6fH53zKEGMHA78Vn618J9K1mHw9Dfavqqw6LBFGtvBIqxTsmDvcFSc5HYimR/GTws0kkfk6iT5bSw7YM+eqkAlefVhRN8R9Qk+IWj+F7Xw7dCLU9LkvRO+MxMM4BUduBnmmubmut9/uu/8AMah7tumv6J/oSXfwj0G51C0uZNS1YQW1wblbVZlETSHHJ4z2HQ1ofEL4eWPjK6srqbWNX0ua0VkD2EwQyI2Mq2Qcg4FcjonxX1GeTQ1v7e3i3TXCav8ALjyQrFYiOeM4PWtnwp4+vrrTba61OCSS5uYZ7iO1trfGY0KjO4t1+b8alRSikvhTdu39WX3Cb9582kuq6/1c0z8O9KXV/D11GcW2hwskEZGSzH+ImrHj7wHp/jGe1e+1PVLWOHIlhtZgsdwp/hkBByPyrJk8aG6uvDWtW8V7a2mozvZta3CbTu5+Yj8OteiVclKyb8yYyXM0tzznUPhDoVzrFxfQ6rrFlBcx+XPY28yrbyDjkqVz29as678K/D+rRxCS61C3lg05dPhmhlCvEilSGU44b5Rz9a72ioWjuv63/wA2NpPf+v6seezfCbRZPCaaEuraxHMs4n/tJJx9rL8A/PjuBg8VqeGvh/oug6pZalaSXT3NpbNbh5XDGQMclm45b3rrqKabQ02gooopAFYnjv8A5FDUv+uP9RW3WJ47/wCRQ1L/AK4/1Fc2M/3ep6P8jpwf+8U/VfmXPDv/ACANP/69o/8A0EUUeHf+QBp//XtH/wCgiitKH8KPojOv/El6sw/HP/IV0D/r8/oar/GrXZfD3w11fULaVY7ryhFbktj945Cj9TVjxz/yFdA/6/P6Grni3wnpfiiXTzqyvLDZTicQHmORh0Dg9R3xXJQV8RVXS8b+llf8Drru1Ci/J/fd2PHvgpqf/CH6tq/g06yNSuLmw/ti3YziXa5T94ucnoVPFO+GHxU8Z63ceE77WGsDZa6biF4I49piZMbWDd++RXpt78N/C0/im18SW9hHY31tbSWoNqgiV43B3BgBg9ao+H/hP4Y0Sz0W1tPtRj0d5Wtg0mc+Z97PrXpqSt56frf8Lfcec1v8/vsv11+Z5/rnxnmtPGmnaDDqUGpPf3T2lxbQ2biCAbWwyXBXDtwMr2rA+EnjS48BeAdGvLlo/wCxLzxFfWt0SnzRkzNtbPYZNep2/wAGPDEC2Ful1qH2HTr176ztPM+SGV87iD1Odx6mszx58KbNfhFfeCfD+nS3wu7mSZTJOFMTyuWZ8nHQk8VMmoxTitf+Cvy1NLKTcb6X/JP/AIBjax8U/E1v4V0/xQ3+j6Jf37p9rhs/OaCAY2kqOoPOW7Yo1zxxqj+ONEm8P6Xo2r3d7oUl1b3AiAeU/LgK5GQCDnHtXoFj8PraLwDpPhVb+6tIbK0+yyeQw/eoR8ynOevr1qG1+E/hW0u9JuLKO6tv7KsjZWipMw2RnHfrngVTUVK19rq//brV/vs/vMr3je29nZ/4k7fddDPgt40k8Y6TdSXF9HcXdpII7qLyDDJby4+aNlI6A9D3GDXoFcz4K8E6R4Vu9SvrJp5r7U5FkvLiZ8tIVUKvHQYUAceldNSlboPuFFFFSMKKKKACiiigAooooAKKKKACiiigAooooAKKKKAOb+JHh5vFHhS40ZEhLTMuGl/gwfvD3/xrH1b4XaFfrpKx3mpaeunIsbJY3DQrcouPklC/fXgcGtb4heMrHwZp9ldX1vcXBvbtLOCOEZLSMCQPboaw2+K2lLe2WnNpd9/aFxLNHLb4GYDFnfuPTACk8dcURi1qu9/u/wAr/iEpbX/q/wDw34EupfCnw1eeJn11JL60eR4ZJbe3nMcEjRY2FkHBxtH5Vr+KfBemeIdW0fUru4vYZNLdjGsExRZlYDKSAfeXjoa5XWfi7p0emNNbWd1AL2Gf+yLqVMx3MkakkYHK4I79ai0n4l3954as2ubBrLVZYopl8zBSdGLAsuOn3eh5oTcrR+f36foOUbav0+6x0HhH4b6N4c1+fWYbzU72Ztwt47y5aWOzRuqQqeEX2HpVeb4VeHn8Sy61Hc6lCJZ/tMlnHcsts8v98x9C3vUWn/Fnw3eeIZtHjcF4ZJYWk81cmSNSzLszu6KecYqjP8ZdLhZUk0HVBJJB9qiXaDvgBwZPbGDx14qk2mvL+v8Ag/iQ2pJp9Ta8M/DXRPD/AIlk1mxutRMZ3GGwkuGa1t2b7zRx/dVj6iptY+Hujap4ovvEE1xfx3F9Y/YbiKOcrE6ZBBKjjcMda6qyuI7uzhuos+XMgdc+hGampO+xV1LXued6r8HvCGp28sN1HcsXtY7ZJPNO6IRgbWQ9m+Uc1Pofwr8P6UdAkW61K6m0Lzfs0txcs7t5n3t5P3vxrvaKp1JNtt7kqEVFRS0RyeteAdF1XwGPBsz3UdgqBUkilKypg5yGHINY3hb4O+FfDsUKWT37mISgNLcMxYyZ3E56nk16LRUPVNPruXzO9zg2+F+iv4i0zWJNS1h102Ly4LI3jfZupO4pnBPPWmx/CTwfG6Mtm+Evjeqpbjef4cf3fau+ooTs010/4cVtGu//AA36s87vPhD4buPGU/iZLjUbeWdCslrDcMtuSQQW2DjPPWuq0vwzpmn+Ev8AhGIld9PMMkBV23Eo+dwJ/wCBGtqinf3eToKy5+fqcRo/wz0HTNNbT47nUZoTZPZKJrhm2RMckLnp1rOu/g34Vl1TSNQgl1Czl02NYwLe4KC4CjA80D7/AONekUUKT08v6/UHFO777/18jjfiF4A07xbDbSvd31le2cTJbz2lw0TYKkFSRyQc8iuaX4MaTqWn6f8A25eX6XVvam1mWzumSKdNxI3jjcee9er0U4ycXdf1/VwlFSVmjz2b4R+Gv+EuHiS1n1Cyn8vY0FvcFIXbGN5UcFveqMPwT8NrY30Fxq2vXc95cx3D3c9+7zq6MGXa5OQAQK9QopRbirIb1d2cJr3wv0PVrWRHvtVtbppxOt5bXbRzo4VVyrjkcKKk0/4Y+HbO3uoUa8kN3Yiynd5yWkXOdxPdj3NdvRS/r8LfkFtLf13PPvDXgG5s7PXLC91CaKG6RLWxmtZmWe3t0GFAfqG4HSqKfBTw1FocFhbanrltdwymQanFfOt4SeGzKDuwRweea9Pop33Elb+vl+Why0PgPw9FaTWq2p8me0W1lTPDqM/MfVjk5NYet/B7wrqnhWw8P7r60jsZfNiubacpOT3y45Oe9ei0UNt7/wBW/wCHYJWVv66L9Ec14k8FaTr/AIVtvDt81z9ntTE0MqSFZVePBVw3XdkA5rMf4Y+HpHeSeW+nkku4ryRpJyxeSP7ufX3ruKKanKLbTFKEZJRktEcJ4Y+Fvh7w54vuPEelzX0TTZxZ+efs0Wf7kfQV3dFFT0S6Ip7uXVhVHX9Ltta0mfTbzf5Eww+xsH86vUUpRUlZjTad0cL4k+FvhrXmna9+15ms47Q7JiNqoV2sPRvlHNc1qfwYjNjoGi6brmqxafYXE0s9yb1xdHeuMK45/WvX6Kq7vcXS3yPOrz4QeG5hp32a81awe0iEMslpdtG13GDnZMR/rByeDWnZ/Dfw3ZxeIorSGWCPX1RblI3KrHsUhfLH8OM549K7KimpNJq+4rK6fY47WPCE6fDX/hGdKvprm6tol+yXF/M0jGRDuQuxyTyBzWvYaFF9uh1a+G7UPsSWswViYyBnOB9Sa2qKHJu/mFloeVx/A/w9b6hqV5p+ueItPN+rqY7XUHjSEMQT5YB+XpjitrTfhd4f0670S8tLjUY7vSI2jinFy2+VWzkSH+LJJPNd1RSUmrFN338/x3OB1v4S+EdXl1+S8gnJ10xG7CyEAGP7u30rR8T+ANG16zS1mmvbQJZtZo1rMY2WNipOCO/yjmutoqbKyX9bW/ILnCaN8Pk0kaDp8eoXd9p2k7pEe+naaYvyFGW7AGu7ooq5SctyFFJ3QUUUVJQUUUUAFFFFABWJ47/5FDUv+uP9RW3WJ47/AORQ1L/rj/UVzYz/AHep6P8AI6cH/vFP1X5lzw7/AMgDT/8Ar2j/APQRRR4d/wCQBp//AF7R/wDoIorSh/Cj6Izr/wASXqzD8c/8hXQP+vz+hrq65Txz/wAhXQP+vz+hrq65sN/vFb1X5I6cT/u9H0f5hRRRXccIUUUUAFFFFABRRRQAUUUUAFFFFABRRRQAUUUUAFFFFABRRRQAUUUUAFFFFAHA/GrwbqXjTTNFtNNuRbNZatFeSybtrKihgdvB55FXrL4c+H7a/tb9nvLm7gMzNNNIC0xlBDl8AZ+8emK7CiqUmlb1/ElxUt/6scGPhT4aKRwTTajPawLKtnbSTKY7TzAQ5jwuQTk9San034baHZQrC15qV0scaRQfaJlPkopJCrhRxyeua7Wvnr4rN/av7Q9l4e1TxrrPh/SP7JSXZZan9kDOXcEk+vAqY35oxX9WTf8AmVJ+7KT/AKu0j1TS/h3oemaneXljPeQx3jSPPbAxmNmcEM3KbgeT/FST/Dfw7NNBM5vN0Fg2npiQf6o5z268nmvJv2X9U1GT4mePtDbxRqeu6Xpt8IbF7y8NwQg3YIbv0HNfQt8ksllPHA5jlaNgjD+FscGnLSKl3X4aqwuRc7g1s/8AJhZW8dnZw2sOfLiQIuTzgCpq8D0X4talJrGnHUJvstjYJImrtMAAXZisfPYjaT+IqfSPGXjfSdeSO8YatGNKe/lgkfy9qblwQcHkAniiaaevf/N3/AajbTay/wAl+Fz3WivIbz41W0dxpKw2NrNHq4RbZFuGM0cjpuUSLs2qOezE+1dN8PvFWuah4Ou9c8TWVnB9neXH2SUvvVCR0IGDxROLgm5aWv8AhuKLUrcvU7iivHD8UNUgv7jWr/TjFpaaYLq3tYpg7y7mABOcBT+ddj4S8YXesXl1pupaWLC9jtkuU8ubzUMbruXJwMNyMjH40cr5eb1/AOZc1r9vx/4c7KivPj40uNE+HF14kv42v5ILhk2KdpYb8AVS1T4qSaNo9zPrOjx2t7FcxQrGs7PGwkBKksFyPun+E0nu4+n4hfRP1/A9Oorym7+MVvDpenTLpm26u3kBjlMirhDg7SELEntlQPeqniX4n6reSiHQtNa3torm2jnuZpdsg8wqSoTHo3c0b6r+tbDbS3PYaK4nxT4l13S/GGgadZWlnPp93bzS3byylZAECnKjBz16d6oaP8SprzxDpNlcaGYbHWZZY7C4WcM52dTIuBtz7E07f187Aei0V5J4t+JGqXN9rOmaBYiCLR9Qt7O8vJZcMHcqcIgHIw2MkitLwr8TZdcuoJIdGZdKfUP7M+0vN+9M4C87MY2fMOc59qai2r/10/zCXutp9P6/Q9Jorzn4m/E6DwTq1vazwWdzHK8aNGs7i4UueDt2bccd2FMs/ifJJqTLPobR6d589ulwJsuXiRnPy46EIe9Stdv6sOScVdnpNFeV+DvHms+J/F+jubJdP0m9tpZIo/O3vJtZlywxhfu+9QeHfiRdN448XaBLG922k3MkuXbYqQqBhV/vHnpVOLS103/B2ZN77eX47HrdFeRr8ZJoYLKW+8NtENTg87ThHcbi/wAwUB8gbeWHTNa9p8S3gN7Hr+krpz2E0SXTrPviRXxht2B6+lJppJvqHMtfI9Forz3wB8Sf+Es1NLGPR5bV8SNNvkyY0GNjdP4ucfSqV58RptPkktbHSZ7+4fUJLZVmucAbVZic4OB8vSk9Go99vyGtU32/yv8Aken0VkeD9cTxFoFvqiQNB5oIaNjnawOCM9+a16ck4uzFGSkroKKKKQwooqrquoWel2Ml9fTeTbxjLvtLY/AAmgaVy1RXi/jTxxf3XiLVBpt3qtxpGm6ct3HbaPEBeTOSoLfOVygySR7Vp6P8Tr+81628P2WmxXLjSE1O4vLyfyAkZJBDBQ3zDac1fI7f15/5EpqXw6/0v80eq0V48/xutYg1qdMhu79r2Kzg+yXBaCRpN20l2VSB8pz8p/GqknxcvfDlxd2/iC1WS/udTktrWBJGaKLYGYruCljwpx8vXHSjkl+F/wAv8wUr2t1dvuv/AJHtlFcHrviy6vPhpZ+JNNWawkuZoMJKpDKGlCsCD7Zqv49+JcXhPUILBrH7XILRbqZQX3shJGIwqtubg8EqPekotu3nb9QbseiUV55b/ExZFnik0eWG9S4KpbO+HeDazCbHYYX9RXL678WrrU/ClxLpUZs7nzrV4LiLeyeU8yKVYsq4bBIwMj3pQXO7ItRvJR76fee10V518Y9evdO8L2EGn64ukX92wZbgxs5IUAsMKCec0/SPiI+vR6Vb+GbKHUbq7tzNI085hjVVwG5AJzkjjFL/ADt+v6Mhu39fI9CorxM/EvX4Ne1a38Q2MMVpY65FY2/2C5IYBoyxD5A3DAzW63xWlhvbBrnQWTTtUeZLGZZwXJizu3rj5QccYJonaG76X/C5UIuaTS3v+Daf5Hp9FcL8P/Hl14kv1trzRxYCe1W6tWWbzN8ZJHzcDB496858O+LfGOpeNvENvAddePT9SuozdOF/s9IE3gIPm3eYCF7djSm+Xfs39xUYOUW10t+Ox9AUV5N4g+K3/CK6do736Wd79q8lJVE7i4BkfaDsCFcc92FaujfEi41DxFHZtonlafLePZpc+flzKqq3K46fOOc1VteX+tP+HI15ebp/TPRKKKKQBWJ47/5FDUv+uP8AUVt1ieO/+RQ1L/rj/UVzYz/d6no/yOnB/wC8U/VfmXPDv/IA0/8A69o//QRRR4d/5AGn/wDXtH/6CKK0ofwo+iM6/wDEl6sw/HP/ACFdA/6/P6GurrlPHP8AyFdA/wCvz+hrq65sN/vFb1X5I6cT/u9H0f5hRRRXccIUUUUAFFFFABRRRQAUUUUAFFFFABRRRQAUUUUAFFFFABRRRQAUUUUAFFFFABRRRQAVwnxC+EXw/wDH2qxap4q0FNQu4ovKSRpXXC5zjAI9a7uik0mO7OO+HXwy8FfD43J8J6MmnfaiDNtkZt2On3ia7Gior24is7Oa6nbbFDG0jn0AGTTlLS7YlHXRHLan8NvBepWepWd5ocEsGpzrPdoSf3jr0PWtWfwvoc1899JYqZ3tDZs24j9z/d/SvL9b+N+paHpdxqeq+Bbq3tXBOmP9tQm8wcHjHyduvrT/ABH8VPFS2kuk2fgua312O1W6vUF/GwsoWI2vuxhyc/dHNPkfLe2i/wCG+VtvLYrldr9/x2+/W3qdnB8MPBcNzazR6W6/ZXSSGL7RJ5SugAVtmdpOB1xW5pPhzSdLhvILO3dYLxy8sLyM8eT1wpOFB9BXk0Px80vT/GGn+Eb+BJ5nihSa7N0iyGZ1BA8rG7HPXpXc+BvGes+KE1a5Xws9pZWrMlnM94jfa2BIIxj5OR3p1W1fm13+6+v9dTOFrRtptb+v6sXLf4eeEoILiBdM3xXEXkuskruAmc7Rk/KM+laPhzwvo3h+OZNOgkBmwHeaZ5XIAwBuYk4A6DpXnVn8VvFj6PZGT4fmTWL93+yWkWoIFkjT7zlyML24PWui134iCx+F0/jS10yOaW3RfOtLi8S3WN8gMpkb5eCTz3xSd1G/T+v69Rppyst/6/r0Oku/DGiXWhyaLPZK9hI+94tx5bOc5+tR6l4R0HUI5lubMkzMjM6SMrAoCFIYHIIyeleY6T8dptf0axufDPhCTVr66EmbZL9FVSnLYkIwwx3HWte1+LdzqGq6PbaX4Yae21G1adp5b1IvLZeqBSMuR7U3B3fdOz/r5CcopL5v/P8AM7K58GaLc2trBM2oM9oxaG4+3zeeM9jLu3kexOKgvPAHhe81Y6pc2Mkl0TGXY3D4dkxtZhnBIwOTzXL6d8aNDvbySFLV1jW1EwlMgw0m9V8v65b9KyJP2gdBi8e3HhiSzjCxoFjlF2hkebYGMZi+8o5xuPFLXm5euv4blbr8P+Aepax4d0rVrywu72B2msGJgZJWTGcZBwfmBwODxVHTfA/hrT9ZXV7awb7UjM0O+V3SEt97y1Jwmf8AZArm9J+IXiHUvh/rnipfB5tEtIXl05Jb1W+2Bc8nAGzkd64C8+K3xAnuvAOqW/hwg6vYzXNxpMN3GFuFABDB2B24GTiqhFy1Xb9G/wBP8wkmo387Hr954B8K3Wrz6pLppFzcSLJPsldUldcbWZQcMRgckdqk03wN4a07VxqdlYtDMHMgjWZ/KDnq/l527uBzjPFcHJ8ULuy0TWvEUWnXmoCGC3mSxluI444S+0MvmbeACTknNdfrXjK90/wHZ6/Fof2vUb3y0ttOiulPmSyfdXzMbce9RFtrTpp8/wCkOSs9ev6f8OWfEXgHwvr+qjU9UsXmuMLuxO6o+37u5QcNj3FW4/CHh+NERdPTas0k4BYkb3Uqx/EMfzrj/DPxVm1S5is73w3Pp92ZZYpomuFfy2jUk8gc9K53V/2h9H0/R9BvZNLVJdUmKywTXqRmCMNt3gkfOf8AZHNOOqTXp/X3DcZWba2PSvD3gbwzoF4l3pdg0MkYZY8yuyxhiSQoJwBknp60648EeGZ7+W+fTV+0zSvLJIrsCxYANnB6HA46cVxPin4savY3uv22keFUu4tN0z7dBczXyR+eNm7iMjdgfWqnhr4n6rJpn9u65plxb3U+kpdR6XHMjRby2AFbGQW9ycYpOTSXnp+en4MUY3XMvL9P8zvbrwD4Vuba0t5tLVo7OAwW/wA7AxoTng565A560xvh74Tfw9e6DNprT2V8VN0Jpnd5SMYy5O44wO9cm3xV1uHR7gXngeeDX47hIE0v7ch8wuOD5mNuK7bwD4jk8TaH9tudPfTryKRobm1aQSeVIpwV3DhvqKavJadP6/UjSNvP+v0LWj+HNG0m+nvtPsY4Li4ijhldc5ZEztH4ZP51X/4Q/wAP/aftH9nr5vnNNu3n77Agnr6E1vUUra3K6WKmkabZ6TYrZWEIhgUkhQScEnJq3RRTbuJK2wUUUUhhRRRQBga/4P0HW737de2siXfl+U1xbzPDI0f9wshBK+x4psPgrw1Dfy30emRrPNYjT5G3HDQc/Jjp3PPWuhoo6WHdnFxfC3wTHZm1/slnTcrKZJ3ZoyudpVicrjJxjpmrLfD3wq1usf2GVZFlMyXC3MgnSQ5ywkB3AnJ5z3rq6KfM+5KSWxkan4c0zUvD39hXy3E9nheXuHMmVOQfMzuzkdc1nJ4D0KNoZI5NVWWHhZl1OcSFeys2/LKPQ8cmuooou73BpNWMOTwnoMniNfEUlir6mtqbTz2YkmI9QR0PTr1qsvgfw+NNl02SK7mspZEk+zzXkskaFGDLtUthQCBwMDiulooTsNOzuUTpNg2pwak0Gbq3jMUTkn5VPUAViD4f+F40gW1sZbMwSNJG1rcPCwLHJGVIJBwOOldTRSsO7tY5WT4e+E5NRm1CTTS881wlzKWmcq8qjAcjOM44pYvh/wCFY9Ra+GnF5fn2K8zskO773lqThM99oFdTRQ9Qu9DJ0rw5o+lzQTWNmInggFvGdxO2MEkD9TS6b4d0jTre/t7O0EceoTPPcruJ3u5yx/HNatFD13BNo5LVfhz4R1O5hnu9NdjEEAVZ3VG2HK7lBwxB9a0bXwnoNq8bQ2KoY7g3K/MeJCAC35KPyrcoo63F0sFFFFABWJ47/wCRQ1L/AK4/1FbdYnjv/kUNS/64/wBRXNjP93qej/I6cH/vFP1X5lzw7/yANP8A+vaP/wBBFFHh3/kAaf8A9e0f/oIorSh/Cj6Izr/xJerMPxz/AMhXQP8Ar8/oa6uuU8c/8hXQP+vz+hrq65sN/vFb1X5I6cT/ALvR9H+YUUUV3HCFFFFABRRRQAUUUUAFFFFABRRRQAUUUUAFFFFABRRRQAUUUUAFFFFABRRRQAUUUUAFFFFABTZY0lieKRQ6OpVlPQg9RTqivbiKzs5rudtsUMbSOfRQMmk7W1Gr30OSf4YeCZbaW2n0aOeGQ52SMSF5z8vpV7W/A/hnWNR/tC+01HujEIXkBILxjoreorJ/4WITZwXS+FdZaO7lEVlgw5uWJP3fn4/4Fioh8ULGRrSCDQdWlvbiaSFrVRHviKfe3EtjH0JqndNRf9f11C915f1/l+BqN8PfCX9rx6omkxR3UYUBkA52jAz+Are0bSdP0ez+x6bbJbwbmfYvTJOSa8+1v40aBovh9dc1XStUtbOW8eztmKoxnlVipChWJHIPXFaGkfFDTNbsdOn0HR9U1Ka+jaVbdEWN41DEEtvZR1B6U1eX9fMm6X9fI07r4e+FbmNUk0/GyRpI2VyDGW67T2BrQvvCmg3vhseHrjT4m00BcQ44+Ugg/XIri7L4geIL64u45NAl0wW2pi1BkZH81cEkcE4bitSX4g6Xqcs+k6bcXdnepBJJNOLdZfshjbawZc8nPGBmp15X2X+V/wAhJpyt1/4NjS8P/D3whoMsUul6NBbyR79rKOfnGG/Om23w88J29xaSxaWiraAiCPPyJznIH40z4Wan4i1XQ57nxBGc/aGW0maIRNNDgYcoPu554rC8T/EC+0bXPEen/Yrq4WytoZbZoYAyozbs7j+ApuTV3fz/AK+8rlUtPl95vv8ADfwU3l50C1Hl3f2xcDGJefm/WpJfAPhWTWZtW/sqFbmcHzSqgB8jBJ49KwbH4mxrBHDLpOoX81vbQzahcW6xiOHzAMHDMCeT2BqbWPi34X0lo0vVu0cyMkqhATCAu8M3PQjGPrRKPLLl6/1+Aov2i5lr/n/mddZaHpVnoX9h29nGmnbDH5H8O09R+tZdl4C8K2cmnSQaVErabE8Nlkk+SjjDKvtiqeqfETSbLQNF1VLS8uTrk6wafbxqokldug+YgD8TXO6L8Ubhb5tN1LSL251a6u5Y7LT4FjEipHncGYsFyPrVKMtbL+tn+eo27WXf/g/5HWTeAfC8ljPZDTlihnRUlVDjcq4wD+VXbzwroV34ej0CaxQ6fHtMcYONhHQg+orG8S+LpR8OZfEmjqYZgwUJOgJRhJsZSOmQcip/EXjSPQxpds2lX2pX1/D5kcVrsBOFBblmAHWpa5I321/HclT55262v+hl6B8K9DstPu7G/AvY5L17qFsFXi3DG3OeeDWkfhr4MFlZWcei28UVixNvsAyuTkjntmua8RfHbwbol3ptpcx6jJPf26XKxxwbjGjHGWx7ntUuofHHwTZeKpfD0r3zTxKGeVbdigJXcAe4oUWrRX9W0KlU0bbOqn8C+GbnUrjULrTluJp4vJfzDkbCMEAfSmweAfCkNg1imkxeQ0H2fae0ec7RWD4d8f3niHxdpdvaaZdWWk3lvJIklyEzNtJGV2sSBkd8VEfiZc2ni7xVpepaDcLY6KsJhniZWadpN2FxnjOOPxzT9m2ttv8AO333YudJ2T3t+V/yR0+neCPDVjCkcOnKSsyz73JZi69CTWvpWl2OlrOtjbrCJ5Wmk2/xOeprn9K8Z/2jbasg0W+s9R02LzHs7gpufjIwVYr+teep8V/Fc3iHwkn/AAjNzFBqcd21xZKYmkl8oNgoxbAA285IqYu7dv6/qxag5fK/4f8ADnt1Fea6z8W9D0nS7nXLiLUpLWG1SVrdIU3KSzDGS3JyPpWR4/8AjB/YdlZXJs7rSnXU4rW7guo1d2SRWK7dpI5x61fs5XSfX/hjJ1Ek32PYaK4DxzrXiG2uNIl0K5uBNeugXTTZo4ZerFpM/L8ue9d7EXMSGRQrlRuA7HvUF9bDqKKKACiiigAorg/FvjRbie78P+D79Z/ENoVe5gWAtJHEerKHARj7ZrC8N/EvV59U07Tn006zBKkzXN/a7Y/LMZOQUYggjHOPwzQmn/Xlf7htNHrNFcGnxT0A6ZDqDW96kU1vLOgKLkhCAR16kkYrA/4WzJpOoeJLzxPpt3punabFA0Vs6I02ZMDqhIOSfWo546eY+V6rt/wP8z1uivMIPjToF5Bop0zSdXvrnWHljt7ZIlR1aMEsG3sB0U1paD8QZdY8Rx2tvoV2ulvYC6e8dkHknc6lXG7P8HbNauLW/r+f+RnzL9DvaK8L8VeIPHGmeB7/AMa6dr/2WO81NFs7eW1WZfs7yBUb5vunBPArpPEvxg8OeDNetvC+uT39/qO2MTTwWnygsQASq9Oo6U+SSSv10/BP9StOmx6hRXns3xc8N2/jCXw1cw3cU8du1x520NGVChuoPXB6Vi+P/iV4j02Pwvc6b4dvrSLUtWS2eO4ELPcRMjnCYY7ScDrippr2jXKKT5dz1yivMPEnxs8L+H9Os7rU7LU4pbmSWNrYRB5IjGxV920kcEHoTWn4F+J2meM9cutO0PSdTkgtNnn3kioka7kDLwW3dD6U1BtXQ+/l/wAMd5RRRUgFFFFABRRRQAVieO/+RQ1L/rj/AFFbdYnjv/kUNS/64/1Fc2M/3ep6P8jpwf8AvFP1X5lzw7/yANP/AOvaP/0EUUeHf+QBp/8A17R/+giitKH8KPojOv8AxJerMPxz/wAhXQP+vz+hrq65Txz/AMhXQP8Ar8/oa6uubDf7xW9V+SOnE/7vR9H+YUUUV3HCFFFFABRRRQAUUUUAFFFFABRRRQAUUUUAFFFFABRRRQAUUUUAFFFQ33/HjP8A9c2/lSbsgQG6tQcG4hB/3xUqsrLuVgw9Qa8M8G/CD4Yaz4YfVdW0KG5vppZ3kle+mBLbj6PgV3XwLjSD4fW9vEW8qGeWOMFi2FDkAZPtWvs9JX3VvxuZe1vKKS3v+Fv8zuqK8z/aH1rW9F8MaQ2hXl1a3F1rEFu5t3VHdGD5UMwIHQc4p3w91nxVeRxWDXEM8tnqMsWo/bXDSrD83lhXXAZvu5OPWlGDav8A10/zNW0ref8Awf8AI9KorjbDWrsfErWtPuLsmyt7OOSKE44Y9SO5rg5Pi54k0xZtR1jS7CTTb8OdHW1YmVdpx+/5+XqKzpv2nw/1v/kwm1BNyemn4/8ADnt1NmjSaF4ZFDI6lWUjgg9RXzt8RPij450X4cand6r9kstUhltbm3l0o+Yv2d5FyjZz8xBx+deqS+KdTj+GEniiR9PhnaATQ7ySgBAIDc/e56etXOHLTc3t/X9fJihLmmoR3ZkD4KeGha31qNU18R3Th1A1GT/R2BJzFz8nXtXRaT8P9A02PTlgSdmsA/lyPKWZi+NxYnljx3ryTQ/i38QvEfhywm0m10WDUv7Z+xXRuomjiaIhSCo3ZB5Peu++KviDx1o+s+H7bw3/AGKLe8l2XZvM7sAZOw5HPpRJSSV+v+X+TByTu35/nY1db+GfhjV/CX/CM3cEhsxPJcIwf545HYsWVu3JNZ1/8H/Dd14e0nR1vdXtRpassFxbXjxTMCckM6kEj61y3hH4h+MNP+2XHiSO0vNHK3z2cseTcloXc7WA4xhSBx6Vf+AXxV1X4hXupxalpTWsUSrLayLbtGpQkjBJY5PHtSgm9Y+v3Dk+V6/1c6zSfhvoOm6vd6lFLfSS3U0c8iyXDMgdAQGAJwCcnPrUfhbwNFp+qeJr+7ESyazcs4MGQUj+vYnqcd65Gf4ieNxrzxR2Gjf2dqMk0OkHexmV4xnMwzwPyrmF8efF110W4aTQHv7i3nm+zRki3kRc8vySGAHqKzlJJXf9X/4C+4uMG1p3/L/g/ifQun2qWdlFaxs7JEoUFzkke5rOm8OadLcanMyyb9SjWO4w55C5xj06mvHPHHxx1fRdY0HT7HRWuXurOO4vQls0mCWKsEIYdwfWu8+HXijxP4m1bVbm6tdPt9EtZWghIJ88yKFPzDOAOate9dev4WMlK1reX47DtT+FPhq+1mw1RpNQgks1jXy4bpkjmCfdEig4foOtTav8L/Cuqazq+qXdtI82qxRxXA3naAmMbR0U4ABxXntj8Z9eHjfXdEubXT7m2tLOSa0mt4mCs6kDDMWIPX0FXdL+J3jdrTxBZ32kaWdXsNLi1G3ELMYykigjdk8kZ6Aimm5Q5+lr/iacrU3Bbo9F8TeBtC1/w3baDdRSw29oVNs8DmOSFh0ZWHIPuKw774Q+F7rQ49MMupRPHJ5iXkd263AY9f3gO7nvzzXNS/FvWNO8OaRdaha2Nxe6nAkkP2dW2E7mD5GTjAA796yPHfx31PSdOhuNI0tLkalcMuly+Q0ivGn3i4DDnpjmqtJ8z89fv/r7iI2vFeWn3f5HsU/hXSZvCcfhl43+woip947m2kHJPUkkZJ70+/8ADOmXuoaffTpIZrCNo4CGIAUgA5/KuE8J+O/FvibxVpVnY6bY2+nNYJdagbgMsyluMKufX1qfxZ4q8XSeJr6y8PppkOk6dB/pstwxFzvwTmMZwRjHasqk/dbl5v7tG/0KpwXNpvovv2RZ8RfB3whraaX58dzDJpoVYZYZSrlQchWPcVc1D4W+F7zxevieSGZLzyhG6o2I5Bt2/Mvc4rg/CPxU8VWCw6f4ptLS4ln0b7faTwElnO4KPM7D7w6U7/hZ3i+wl/s7xLaaemoQyxSs2nSExNC+CAc55wa25Je05b63/F6Gcnam5yWlvwO/8IfDXw/4Y1f+0tPe+aQbhGk1wzpEGJJCgnAGSelLq3w38O6lrmr6vP8Aa1uNWtFtbkJOyqVUnawHZhk89a4Ob4reK7fwjqfjKfT9NOjTK6aRFErPcCRWZP3q56ZXtjim23xV8Y33gXw/rVrpdlbz3N40GpPdxMkcajHzIu7ODn1PSo1b5X009Llv3X/XQ9L8DeCtJ8I6ZNY2Ml3defjzZryZppX4xyzZJrJ0X4V+GtK16HWYHvpLi3knkgWW4Zki80EOqgngcniu3spDNZwysyMXQMWT7pyO3tUtDum/uCMtNDhdV+FfhXUtKn025huDBPGsbgSkHAYsP1Jq1rnw48M6zcPNqFs8xaVJSC2RuRSqnH0Y12FFPnlprsTyRs1bcyLTQLS1ewaOa5P2EMsQaUnIIxg+vWteiipKCiiigAoormvifrOoeH/BGoarpcSy3cKjYrLkckAnHtmplLlTZUIOclFdSTxZ4Q0fxFptxaTJJZSz43Xdk3k3Awe0i4b9ayI/hf4bhttHht/tkH9lTmaN452VpSfvCQj74PcHrmsjV9W1Lwx4bgvtN8Qy63qeoCOOCK/mQwo7YJbKgFV69axb/wCJHjq10S2sf7N0aTxI+pGxk2uxtclFZWVs5/iGeatJp2W9/wDgfhf8SHJct29P6/yOttPhT4Vt77ULpY7p/tySo0bzsUjWTG4IvRfujpUGm/CDwpZ+H9S0Zmv7yPUYljnmurlpZSFIKkM2SCMVxmhfEP4m6h4ojgktvD0VjBprz3sfzb/NQndsO7kdKxv+FpfEG78O6DrWoRafYwa5FK9n9jc7lCxM2XDZ7gelEKanH3dkvyv/AMEt8ybl5r8T1TQvhX4Z0ldB8n7XK+htK1pJLMWbMgIbce/DGqXiz4Vaff6bGmj3t7p93FbPbRvHcMqlHYsdwB+bBJxnpmuP8L/E7xtYeEryfxLb6XdXcVjDd2ktuSQ6MwU+bzw3U9qteKfiL48m8VaTpnhWPQhBNPHHcNdZOdwBwCGGKublGSTfW34/8H8zGnNNe72v+Fz0jVvBek6x4NtfC+pLI9nAIiNjbSTGQQePcVleN/hX4Z8WeI7PX7/7VBe2u3DW8uzzNpyN2OvSuA/4WT46fxBqPh7RbXTrnUEv7mNWvZD5arFyQMY4x0o8cfF3xraat4Z0vwxolld3epWsUt0sqMVRmYBsMGGABk8g1MZucly7309WbTh7K8ZPp+B31v8ACnwpD4zuPFQhna8niMbxtITFgqFOF9wKp6T8G/DNhNZyNfazeCyvBeWy3V9JKscgBAwGPAwx4qx8TbzXVbw7a6dJqEc13I32iOwmWN2wqn7zKwwCT2riPGPxg1vwl8VNO8LS28F3pk7RRSN5ZadGYMTucEDPy/3aKbcXaOnT7iJLnvdX6/odx4s+EvhXxJYw2t4t1F5N3JdrJDKVfc7FmGfTJPFbPgzwTovhS81C80tZRNqBRrgu5OSqhR+gFeaeKPG/xYfTbnW/DkHhePS3vFhsxdFjMF37P3g3AA5qab4neNINTuzJp2kPYaA0UWubGbzZXdVbNuM8jDD15zRTcpq0fL9P+AObUbyfb9f8z2uivF2+InxAuPC3iHxFZaTpJtbSQJYqxYuR3ZxkdMjgYrrb6+8Ra58MbG807ULW21a7jid5LeQRqScFlRmyAeuM5pNNb+X4h1+/8Du6K+b5/iL4xuPHVrp/gvU2v47TS5nvrfVgApkidw/K43HC8EYB9K0vEvx21Ww8ZabpljoclzZvbRyXYS2Z33MSPlbcBgbT2NW6bvb+uv8AkOS5bX7X/L8dT36ivn7SfjnrmueI9WsdL0VltfIkGnyS2jDZKozmVt33evYV6p8ItU8R614DsNS8VHTjqc4ZpDY58rGTjGSe1RFOUefp/X+RMpKM3B7/ANf5nW1ieO/+RQ1L/rj/AFFbdYnjv/kUNS/64/1FcuM/3ep6P8jqwf8AvFP1X5lzw7/yANP/AOvaP/0EUUeHf+QBp/8A17R/+giitKH8KPojOv8AxJerMPxz/wAhXQP+vz+hrq65Txz/AMhXQP8Ar8/oa6uubDf7xW9V+SOnE/7vR9H+YUUUV3HCFFFFABRRRQAUUUUAFFFFABRRRQAUUUUAFFFFABRRRQAUUUUAFJIqyIyMMqwII9RS0UAeY3PwD+FFxcTXE3hK0aSZ2kkPPLMck/nXfeHdF0zw/pEOk6Rapa2cAxHEg4UVoUU02lZCaTd3uYPjnwn4d8Y6L/ZPifT4b6xEgl8uXoHGcH9TVfS/AfhXTLPSbSx0mGGHSJTLZKv/ACycggkfgTWJ8cL65ttH0W1t5XiW91iCGZl4zGQxI/HArk/HPxF15dStWsLZLTR4tQuLV3WUebP5UchYYzwMpx3oV4q/d/5L9St3ZPZfo/zSZ6F4j+Hfg/xD4itPEGr6LBc6lZsrQTt95SOlGk/DrwbpVzq1xY6HbRSauMXxC/60e9cr4a+IuqalaaX9n0mOytryI/Z57+RiJ3yRsRhkZ+tZ+kfE7xVHa+FrPUtJsLjUPEF1NDDJHIVjjVCPmYfj2pqm7umltf8AW/5aik7JTl5fldHZ6b8MPA2naBc6FaeH7WPTrq4W5mh25DyKchj9DW0PDGhjR7rSP7Ph+w3ZLTQ4+VietedyfGJbHxY+h31nDcg20syTWYfYDGwUqWfAbk9VyKv634q8dQReHprex0eMapcqNjSMf3TDIyfXB7UuZy9xve346fp+A+VxfN1V392rNiH4V+A4fDr+H4/D9qNOedbhoccGQdG+tbXijwpoHia0tLXW9OivIbOZZ4FcfcdQQCPwJrjtL+J11fPFfjRwukTXMlnG+/M3nJjJI6bcn61BpXxJ1+/0DTtaOg29rZ3s5QzSMzJCoIGXK5wTng9KavNX9P8AgEtckuTrr/wTuLXwv4fhSJYNPgCwtKUAH3TITv8Az3H86reEfAvhfwnfX17oGlQ2U9+QblkH3yOlUPCeoeTrviW1MyNbwOLlJGfKKGQMefTJJrkdX+M/9k2Wu3MthDfpp9kbuB7UOqTKCwwGfAb7vVcikovmUVu0Dd4uT2T/AOGO60rwD4T0vxRe+JrHRreLVb47ri4A+ZzUelfDrwbpd1Lc2Oh20MsrySOwHVpM7/zya4/Sfi7e3z3emNoKx6vFcQwRIZR5TGQMQSc5GApqr4C+IOrWPgXxt4l8T7rt9H1a5jEERGEVZCoRSew96r2baafT9bafiaRg/m7fjez/AAO38QfDfwZr32D+1NDt7j7AALbI/wBWAcjH4mt/R9H07SYZodPtUgSeQyyBR95iACf0FeP6j8VdX0G5uNb160C2b2lu9tZ2zb/9cfkY988jIH4Vq3HxA8XXf9jNp2l21v59/wDZ7gXUMsQkXbnKBwGxjvS5Xp5/5kLVPy/RXOrg+GfgmDWLzVotBtVvL1ClxIF5cHqKdrXw48G6ws66holvMLi3S3lyPvRoAFX6DArk9P8AjCb43V1b6DeS2MYlVGS2lJV4wc73xs2nHY1HP8Vdeg0yG7k8OW5aTTpNSZBN92FFLEdfvEA0ldwVtn/wX+jHdxnLv1/D9bHcxeBfCsVhp1imj24t9NheG0TbxEjfeA+uKh1P4d+DtS8KQeF7zQ7aTSbcYit9vyoPauN034pXWq6I9/eaM9pFJaRX1qI5vmaN2ZcNz1ypq3Z/FC/m8TzWLaEqabBfvZPceb85ZVZgwGenymiV7vm6f5/5v7xN8lun/Df5Hc6F4Y0PQ5Ek0uwit3S3W2VlHIjXov6Vn698P/COueJrfxJqmjwXGqW8flxTsPmC+n61keB/iFL4j137CdIuktpjIYLhbaVUUISMO7DaSccbTSR/ELPj618Oqtpd21zI8Imtg7eW644ZsbM8jjOaTV7X6gvtW6bnQxeDfDcc8c6aVAJI7JrBTt6QHGU+nAqhoPw18E6Hpi6bpmg2sFqs/nhAv8ec5rmvil461rT7+/0fQ7SJTZwxSz3UkgBUO2AFGee9SL47vrWLbb2ZkC3KxXN3clmiiBH3jtyVyfwGacJuTbX9a/5inayjL+v6Ru2/wv8AA1vd6vdQ6BbJLrEZjviB/rVPY1AfhL4AOn6XYN4etjbaVK0tlGekTNjJH5Cucm+IvijTr/X2u7DTry1triGGxWCTBZpFXGT6c1a1z4n3mheINP0zULWxmad447iO18xngZgT8xxtHTualNJJ+n+a/ML3b+f+TPUI0WONY0UKqgAAdhTq8t1/xv4wk8K6jruh6dpsVtDdrb27TyEu375UJIHHOak8QfEjVtJjvJP7Fgnj0mCOTUyJtvLnpHk+/eqfRvr/AMONLov66Hp1FcV8M/Gl54zN9dLpqWlhbyeUhZ8yO2ATwOMciu1pJ3SfcHo2gooooAKKKKACmyoskbRyKGRgVYHuDTqKAOItPhR4BtdK1HS4fDtqtpqLbrqPHEh3bv5itLS/AnhTTdLsNMstHt4rTT5jNaxgcRuf4h710tFO7/ryE0nuczd+AvCd1Lbyz6Pbs9sztEcfdLfe/PFB8B+E203TdObRrY2umKyWce3iIFSpA/AmumopJ2VlsM5DR/hn4J0jTNU03T9BtYbTVV2XkYXiUYxg022+GPge30b+x4dAtUst6v5YXjK9DXY0UX1v/WmwdLHOWHgfwvY6idRtdIt47os7GQLyS4wx/GvPviF8EV8SeNNK1ux1a20+0sY0j8hrMSOArA/I+QU6V7JRQtJKS6BL3k0+pTbTbSR7KWeISzWYxC7dVJABP44rA1T4deDdT8WJ4qvtDtptXTbtuWX5ht6fzNdXRR1uBx//AArLwT9u1m8/sG287WkKag2P9cCc8/jRF8M/BEWsaZq8eg2wvdLjEdpLjmNR0FdhRQtNgetzl9a8AeEtY0ObRdQ0eCawmmM0kJHDP61a1Pwf4d1Lwj/wid5pkMmjeUsQtiPl2rjA/QVvUUB1uc1p3gPwnp8tvLZ6NbRPb2ZsYmVeVhOcp9OTVLWPhf4H1a/sL6+0G2luLBQts+OUAOR+pNdlRVczve+oHLRfD3wjF4mufEkejQLqd1EYppgOWQjBFafhTw7o/hbSF0nQrKOysldnWJOgZiST+ZNa1FStFYOtwrE8d/8AIoal/wBcf6itusTx3/yKGpf9cf6iubGf7vU9H+R04P8A3in6r8y54d/5AGn/APXtH/6CKKPDv/IA0/8A69o//QRRWlD+FH0RnX/iS9WYfjn/AJCugf8AX5/Q11dcp45/5Cugf9fn9DXV1zYb/eK3qvyR04n/AHej6P8AMKKKK7jhCiiigAooooAKKKKACiiigAooooAKKKKACiiigAooooAKKKKACiiigAooooA57x54Yi8U6Za2r3DW8lreR3cUijOGTPB9uTUNz8P/AAfdalLqNxokMl1MzPI5kfBZgQx27sAkE9B3qj8XfG114H0fT7qy0cardX9/HZQwGfyhucEglsH09K4PVfjbr+l+KJfDt/4T06O5aKVYXh1Qy4mSJpCjDyhgfKe9NRb2/rb/AIAXbfL/AF/W/wCJ6Va+APCNrdWVzBo6LJYndajzpCsR9Qpbb+lPtPAvhO0vba8t9GiWe1ne4gbzHPlyPjcVBOBnA46V5JF8X9Yi8MeEPFninTn02K8N080Nld70kSJScspUZ6dM10kPxY12LRL281TwfFbXQWKawt4tQ8wXEMmdrM2wbG46YP1rScZ09X1/zsFm3Z/1Y7K2+Hvg221OXUodBgF1KHDOXc8P94AE4GfYVMvgfwuulrpn9mZtVmE6I1xKSjjoVJbI6DgHFcBefF7XrbwdqOqSeErKHVrC++yvYTamVVxhjuVxGcnC9Nv41HrfxYbS7S08USRObS405HWwEny+czbcbsdM8Zx+FZxV9v60uv67kzna1+v+dj0a08FeF7XUm1C30mOO4YEEh3289SFztB98Zplx4H8LXGnW2nSaUv2O2bdFAs0ioDnPIDc/jmqvws8XXXjDw3/aV/pX9lXSymN7cSmRegIKsVXIwfSutocXHQaak+Yw9E8O2+nyao0jLONQkJdCuFVNu0J9MVnD4beBxa3Vr/wj8Bgu4jFNGZJCrISTtA3cDk9Mda62ihSad+o7aW6HNy+BPCUq3YfRYP8ATCjTkO4ZimdpyDkYyemKm07wb4Z0/RbzRrTR4I7C9dnuYSWYSsxySxJJJJreoou9fMfMzl4Ph/4OhtZbVNDgMUqhXV3d+B0AJJxjtjpU7eCvDL6XDpkmml7WGfz4le4kJR/UMW3fhnFdDRRdiOfh8F+GYbieeHTBG1whSVVmkCMp6/Ju28/SpZPCXh2SEQvpULILRrMDLf6lgVKdehBIrbopeQGBF4N8MRWcdpHpECwRwLbom5sCNSSF69AWP51LF4U8PRTPNHpcKu9wbljluZCCN3X3NbVFAPXcyNH8NaLo97NeabZm3lmJZ8TOVJPXCk4H4Cqtp4J8L2ut/wBtW2kRRX28yeYruBuPVtudueBziuhooDuc/rngvwxrepjUtU0mK5u9gTzC7rlQcgEAgH8abqHgjwtfp5d1pSuhkEjKJZFDMOhIDDP0NdFRQtAOel8E+Fpb+a+k0eI3E/l+Y29wG2fc4zjjA7Uy+8C+E73XDrd1o0MmoEqTMXcZK52kgHBxk9q6SigLHMv4C8Jub3dpI23xLXKefJsck5J27sA554xS3ngPwlePbvc6PHKbeNY03SyYKjoGG75v+BZrpaKd3p5AZ+iaLpeiRSxaVZR2qTSGSRUzhmxjPP0FaFFFIAooooAKKKKACiiquraha6XYSX17IY4Ixl2Ck4/AUDSuWqK4f4h+IpF8DR6xod68Qe5hVZFGCVMgBHPqM1ynhD4y6lqsi3mpeFFsdBaS4t479b3zHeWEsCPL2DAOOue9WoO1/O34L/Mjm37K343/AMmex0V4vf8Axk8Rw6Jp+tQeCbaex1i/Sz0hv7Tw84bIDOPL+T7p45qx/wALkvl8cDwzJ4YjBtgE1OZbwn7NKVJAA2fMvHLZH0odOS3X9f1+Ogcyu0ewUV4/oHxh1bUr3XbH/hFraW5srZp9PWz1Ayi9AJGMmNdnI96oy/Fy+ttHufE2oaWiSWli8kunW2oeZGGU9GYoMNz6UqcHO1v6/qw5tQun0/r9T26ivG5/jFrtn4Vv7/UPBsNvq0Tw/ZLEagWW4jlVmVi/l/KcL0wa3NZ8TeJL34M3fiC602Tw7qckAZIop/NePJHIOBzzxxUVHyQlPohxtKSj3PSKK+e/C3ifxHosNxaalrWtX9vFNbMjajII73dIfmDAZHl9Mc881v8Ahv4zatrGqaq6+DvL0GwtnlGoC9JZ2BAClNnBOfU9K0lBxV/62T/UiE1JtLpb8W1+h7LRXh2qfGzxJplvbQXvgSBdVv7hI7C2TVNySo44Zn8v5TkgYwa9l0Sa/uNJtp9Us47K9dAZoI5fMWNvQNgZ+uBScGlc0atZ9y5RRRUiCiiigAooooAKxPHf/Ioal/1x/qK26xPHf/Ioal/1x/qK5sZ/u9T0f5HTg/8AeKfqvzLnh3/kAaf/ANe0f/oIoo8O/wDIA0//AK9o/wD0EUVpQ/hR9EZ1/wCJL1Zh+Of+QroH/X5/Q11dcp45/wCQroH/AF+f0NdXXNhv94req/JHTif93o+j/MKKKK7jhCiiigAooooAKKKKACiiigAooooAKKKKACiiigAooooAKKKKACiiigAooooAztd0PStcS1XVLOO6W1nW4hDjOyRc4Ye/JrLuPAnha41ttYn0qKS7Z2kJbldzKVZtvTJBIJ9zXS0U7sDmP+EB8Im0tbN9EtZLa0aRoIZF3JHv+/gHgA5PFQr4Y8E6TBJYzR2UKylX2XE4zhc7QNx4UZOAOK62vlL9oxfANx+0PYW/xG1aex0j+x0ZNly8QLb367SPalzNyjG/9JNjfwuXb9Wl+p9CP4a8HaxDcxww2c5lm8+V7eUbxJgjdlTkHBI/E1Zl8GeGZbNLSTSYHiSMRoCuSozng+uec187/sYyaKPiD4+t/DN/Nd6HHeKLFpJmkzF8205Y56V9R3pK2cxBwRG2D+FOS5IKS6q4rc03F9Hb9Sjpeh2OnW0NvbtclIXLp5k7OcnHcnpx0rTrwP4Xza1rPxE0hb3WZJbCyspp0h82Tc7tIwy3OGA2jrW/4w+Kd5ovj+w0WzNne2tzfpYyoYJFeFmVjnfnafu9KtQcqns1vdr7nYzjJOHPbSyf3q567RXnfi3xjrGjeN10qe50qy065jEdjI6PJLLcEfdIU/KPciuY0H4keKbO+8M22tXeiXkOrahc211LGjRtbLHjbnnAJz3qErmqTbsv60ue10V4b41+I2uX/hqSGxuNK08S6fJcPNIzhpMOoAiIPXmrPg74jeIbm80vSYNPSeGGCBJy6OZJcxgmQPnHHv1qFJN2+f5r9ByXKr/10f6ntNFePeGviJ4u1bVFSaDR4bO4mureHYrmRGiztY84PbIp3hb4ia9D8EE8Yao9lquoG4aPMCFEUbsDcPbvVuLUXLtb8SISU5qEd2ev0V4r8Qda8UxTeE57bWNLnu5LmVma1ZxbuojZsMN2T0qlpPxk8Sawb0wWej2X9nWRupFmZibtg5QxxfN149+tWqcnHmIVROTj5X/r7z3eivIZPidr1pFqN5qljp9si2JudOs490k02AM7yDhcZ6cGuj+E3izXPFEF1Lq1hFDEgRoJY0ZA4YcghueKlxabXYrmVk+/9fqd3RRRUlBRRRQAUUUUAFFFcN8cte1rw38PLzWNCu7W0u4ZI/3lxHuUKWAPH0pxTbSXUUnZNvodzRXikPirxPo+vazqf2qwvrFJbRJomL5JkViTHzhenerHgn4neKfElzeSR6PbR20XngKY3Bj8s9SScHIz0oSbjzf1tcG0pcp7HRXIfDfxc3jKG51K0+ztpke2KN0BDNKFHmA57Btw/CuvoaBMKKKKQwoorH8Z6Ja+IfDd5pN7NdwwTRnc9rO0Mgx6MpBH50mNbl3VtNsdVtPsuoW6Tw7lbYw4yDkH86y7Pwb4Zs7CKxt9ItktopnnSPbwHc5Y/jmvnjwJo91pfgzSte0nXNXn1W68Qz2Ra+1KaWIxo7hQVLY4CivQvDvxG8X6vqOn6ULfRorl7i5juZArlSsOT8o3ZyQO9a1I+zfLfXX8EmxWdm7aafm0v1O7h+H/AITiMAXSk8u3uBc28RYmOGQZwyL0XqelXbjwnoc2rvqptWjuZf8AXGOQos3GPnA4bgnrXnkfxM8Rb3ufs2lTwyLceXaRlvPgMQXDSc9Dn0qpp3xh1K88J6VqSwaabq70dLydEDMIpWeNduAc4+c8deKlXlBSvp/wG/0Fb3muv/B/zZ6Ha+AvDFr5v2WwNv5iFB5UjL5ak5wmPujJ7Uxfh54OXTp7D+w7VoLhSs4ZcmXPUse5OBya8k8SeIPH914t+Hss11YWd5eXN7sijMiwSIsb7TIm7J6A47V0GpfFDxEuhHUbdNEtpLXTWvJ47gt/pLB3XZF83H3O+etXyuCTT/q7/wAmK/M7W6/idf428AWms2cI0t00+6hkjYOMjcqKyqpI5GAxrU0Twwtv4Y/sTWLyXV0fmQ3B3Z5zjnsK83Pxg1ZfDOoX81lptvfRX1vb29s7NlkkJyxGcnGO1dH8Itb1vxVYeJrfX9QtLkW+pT2cf2VTG8cYJXBPr71MYSlSclt/w3+aJlOKqqL3X/B/yZ1Go+DfDl/dyXlxpcDXLxRwmUrztTOwfhk1yPgj4XTaDK1tdazJeaZ5ciNaknZMHIPzKeOMcYryHx/4Vh8KaV4r1TRde8RC7sNTtoLYTavO6KsmCQQW9Sa9A8T/ABS8TeF4Bp13Y2F7ffb4bMTwJIUVXRiHZc5JG39aI3cVbr/wP8zV01o+919x6BbfDzwhbiDbo8Tm3mWaJpCWZGX7uCegHpXV15xqHiDV9Q+FOoalqEf2C5jYKJYiUDKJAN4zyMisnxl8Sb/Q08NaZoaWt9JqNuzSXDBplQqucHaeppWbuu3+VyXJWXz/ADX+Z67RXlsXjzxGutWNrqcOk6eL2L/RbdmZpJpO4ZgcR9vvetVbf4i63Pbw2Iu9Fi1SS/NtPJJHIsFpiN3wST8xOzAIOOajmV7Fcr/r7z1yivC7f4seMtS8Rw6LY6fo9sw024vJJZw7CTymcZTDfdYJ+tep+DdYu9c0+01KV7SOOeAOYEyXVskE9elaOm1f+u/+TIckref9fqdDRRRUFBWJ47/5FDUv+uP9RW3WJ47/AORQ1L/rj/UVzYz/AHep6P8AI6cH/vFP1X5lzw7/AMgDT/8Ar2j/APQRRR4d/wCQBp//AF7R/wDoIorSh/Cj6Izr/wASXqzD8c/8hXQP+vz+hrq65Txz/wAhXQP+vz+hrq65sN/vFb1X5I6cT/u9H0f5hRRRXccIUUUUAFFFFABRRRQAUUUUAFFFFABRRRQAUUUUAFFFFABRRRQAUUUUAFFFFABRRRQAVk6z4Z8P6zcLcato1leyqu1XmhDED05rWooAzdF0DRdF3/2TpdpY+Zjf5EQXd9cVpEAgg8g9aKg1BrhLC4e1CmdY2MQboWxxn8aUnpqCWugy206wtZRLb2cMUgXaGVADjrioJtB0ebURqEum2z3YIIlKcgjofrXjj/GfV7nUD/ZmnRTWkqi2t2IO5rtGPmqfbBTH1rKj+PesyeMdWs00ZzYW1tJ5UZjAlSVBnc2T9yr5WpJdXf8ADcV1yOV9Fb8dv68j3qTRtKk1P+0pLCB7zAAlZckY+tRy+HtDkWVZNLtWEz+Y+UHLev1rwLXvjb4y0fwN4a1S6sbF7/V8XX7lSYvII3BATj5yK9H8S+O9WTwBoOuaVa29nd6vNHEFv22pCXOMsRnApSTim+z5fnf/ADCLv91/l/wx21z4f0S4jt459LtZEtxiEGMYQe1PfRNJa7huzYQCaBdsThcFR6cV45N8TvGtxqfhnw7p0Okf2rf3M0F5cuxNs3l7SWiIGWBz6VS8R/EPxhdWWrPNJpMOlZmsRDbzH7ckqA/vNuOE+XrnvRUjKnDna8/69QpyU58h7rDpunwsrQ2cCFWLKVQcE9T+NNttJ0u1s3soLG3jtpGLNEEG0k9TivB/DXxM8WaPpJ0nWbzR7ic6V9ts76B2kjjUZGyc44kO3pz1rK0n4keMvF2maHqNteaZY6rDqUtu7TyGO1kVVB5496UtGovrb8XYpJqPN/Wiv+p9EWmg6NaRRw2+nW6JGxZF252k9SM/WmyeHdDkaBm0q0LQNuiPlgbTnP8AOvK/DXjjXNdtbPxAqJFcx2Mxnh3Hyn8uRQzL6/LuINdHN4w1nVvAnibxJ4fezEFvZSSaXK4LbnWPcSwxyA2Rj2ou9fK/4OwuX3+W2r0+87VNE0hLya7XT7fz512yOVyWHpRY6Rp+nwzx6ZAloZuWMfr614JaeLviRc6P4Y8QNqGi3Gpto91d3SK5WB1Ur/CBw1aWn/EXWJtIn1vRraEX2pJasiXMxMatID2x8o+lVODjZPq7fn/kNJ6vselP4X8QFyR411FckkDy04pP+EW8Qf8AQ7aj/wB+0rxfxt8SPEWn+J/Bl5qH/H/BdXVreQWjnyJX2OFYjqVHB6dq7XW/FniHT9Ykt9HFjJqV9Nawq80zNADJ3AxwKOR/1/XmKTSipX6X/Fr9Ds/+EW8Q/wDQ7al/37WkPhfX1xnxvqIz0yic147r3xy8XwaDaW1nZ6aNd/tKSynLH9yxQgErn1zXoGpeI71tVhXU44Zr3QtNa/u0tzlBMyYQD2w1TL3b36O34XKcJKXLbW1/xt+Z0f8Awi3iH/odtS/79rR/wi3iH/odtS/79rXn9x47+IVro1ksuoeEZtQ1eXbZzR3BMFsuAf3x28HB9+abqfxK8ctYQDTYdGN1bWM11fvI58uTyyoJiIHIO7jpTcWml3/yu/uIi1K9un+dl956CfC/iDp/wm+ognp8iV0MOlxyaMum6q41JSu2Rp1B8z6ivnzUPEPjTUPGWmePGurJdKtdJguorNbh0ws7ICXXbtYgP1J4rr/EvxO11PDnia90RtIaXTJoUglkmHl7XVSxJ743HpmiS5Yq/X9GXyPn5f66f5nq6aTpqRGJbGAISCRsHOOn5VEmh6TFdTXcFlDDczIUaRBgkH26V4rr/wAata0nxxo2jrZR31q9pHLeG3T5pmfPMW7GQMVP4c8ZeKfE3jrRry6utNt9GkvJoobSCU/aQUBH71ccD8acYOVuzujL2kVfva5674P8N6b4W0caXpaMsHmvMdxGS7sWY/mTWxRRSbcndlJJKyCiiikMKRsYO7GO9LXMfFWaSHwDqskMzwuIcb0baVyeoPaoqz9nBy7FwjzyUe5tQ6bpiQJDFZ24ijkMiqqDCuerfXk06DTNPgmE0NlBHICSGVACCev514bpE8HgK2tm8L+JJr6G5043F39vvWu0hk253FuduTxj3rCt/jH8QNY8G6feaZNo9rfjxFDp91NLH+5eGQoARxx97k1qlzz5Vuv87fmSk3FPv/lc+i4NF0mC+mvodPt0uZxiWQIMsPesbxD4J0HUtHm0+O3jsPNIIkgUKwIYN+WQOK810/4t65Z/F2/8LastnfWFvbPJmwQtIHUKSOcZ61H451HR/iDrPg2e7vtb0DTZzcOY5Lr7DIWRSRuGeRkDjvSUeZJ9P8v+GIlUUN/L8T1Dwn4L0rQYg3z3tyJGkE0/zFGPXb/dGK07nQdFuvIM+mWsn2ckxZQYWvJfC3i7xte6to3h3TnsJrYpK9xdXe5XkhSZkBXAOSVXrVrRfHepWOirp8SW/wBsuwY9JE0pfzZvMcMGOMkDA6Z61SvK34fkFlBNff8Ameo3GgaLcXa3c2l2sk6gAOYxnA6VYstOsbKWeW0tYoHnffKUXG9vU+9eEeFfjfr2qfEy98PXGkhLO2E8LAJhxLGpO7n+A4rrPhl428Wah4og0jxTDpuNSsP7QsWs2J2Rf3XyB830zSjFy0Xa/wDX3ClOMd/I9JutM025WWO4s7eVZmDyKyA7yOhNJc6Vpl0kqz2VvKsuN+UB3YrzLRYbbWvE2peINY8QXVjrFlcvb21mt1sRYgq4zF/ETk/NXnkvxX8ReEfDnhxba8tL1bmY/aY58vOVLAZBxjv60oe9TUu9vx2/Ittqbiul/wANz6Qi0rTotMOmpZxCzIKmEjKkH61TTwr4dW0NoukWohJ3bdvf29K84uPiD4q/4SXxLaxf2MlraacbnTonnHmueOX7DGehNUvD3xC8caxN4RsbWTQprjVIJJ76UFtiqjMCF+Xk4H50JNu39dfysTKajHm6f52/O56v/wAI3oX2n7SdLtzNt2hyuSBR/wAI1oP2B7H+yrX7M772TZ1b19a8kT4teI9J1A3WtWljf6ZfxyyWUGmsXuLYRkAidcDaTuGOvQ1Sl+K3jiymTS7iLQ7y+1KNbnT5rSQvBBGzqvlzHHD/ADDjnoacYSk0l1/zNHGSV3t/ke4rpOmLKkq2NuHSLyVYIMiP+79KfBZ2NrKJIYYonC7Rjjj0rxnwd8RvHd5qsMusW+jf2ZDqT6XdiBmMrTfwsmRjbyO+etYfx8jub/4wWlmt9fxJDojXMMcOqfZUEgc4Zhn5/p3pqLav01/BX/Im15cr3X+dj6Mor511f47ataeOtK8P6fpzz2ojh+1PLEFeYuOqZPY1c1/4h/EeSbxLBpF94ZtZtNlj8pJXMhSNmVdzkAjvzzxUyTTt/W6X6hT99Jry/E9+rE8d/wDIoal/1x/qKseFJtQuPDlhPqk1pPevCrTSWrZiZvVT6VX8d/8AIoal/wBcf6iubHK1CovJ/kdGBd69N+a/MueHf+QBp/8A17R/+giijw7/AMgDT/8Ar2j/APQRRV0P4UfREV/4kvVmH45/5Cugf9fn9DXV1ynjn/kK6B/1+f0NdXXNhv8AeK3qvyR04n/d6Po/zCiiiu44QooooAKKKKACiiigAooooAKKKKACiiigAooooAKKKKACiiigAooooAKKKKACiiigAooooAKKKqa1JJDo97LGxR0gdlYdiFODUylyxbHFXaRnWXhHw3ZeV9l0m3i8q5a7Tav3ZWxuf6nAqpeeBPCM+t3Gu3GkQfbZ4TDNMWIDIeoIzivLvCHxQ8VWHhixk1LS11g3CzSRzJKPM2Ix3F8egxXS+IvHn9ueF4Do8InttX1NdPtpoZN25OS8nHb5cfjWkoOMuWOrWn6f16eRMXzx53s9f1Os1TwL4Q1nQLDRrzSLefTbHabSJWIWPAwMEGoPGfgPS/Emhabocn7rTrO4SUw9Q6Kc7D35rz7xh4t1yzutHs9JVbDRYNXOn5jlzLMIwQwOc4B2mpvEvxG1hvCl3BoFksM8WnTXUs8843RqGdRt9T8pqarXLfdO7+7W4UtZctrNaffpY9LsPB3hqxGlC10mCP8AslWWxIH+pDdcfXAqofh74NOv3Wu/2Da/2jdIyTzYOXDdc9uawb7xpq2leHfCUdvZpqGoayqx75ZNoVtucmsq0+LWpX8y6VZ6DCurIbgTebPiECBir4PuV45ok78zb20f6/8ABHBP3Uuup2WlfDvwZpdlfWdjoFrDBff8fKAEh/zqEfDHwL/Y66R/wj1sbJZPNEZJOH9c5zWF4K8ZeJPEHjyKCSC0t9IksPOMROZVfJHB7jIqDSfHl7H8WvEHhGSGWdYozdRSyMBGiKOUXjkn60OO1+q/IUZ817dH+aO6TwzpFvp32Ows4rULavbRFF+4jDBApng/wtpfhrwjb+GbOEGyiR1ZT0beSz/mWNeceGvjFqmoaNDrN74ejhtLyCV7VUny+5JFTDexLZq4/wAVtR0/Vb3Tda0SGJtOjhub25imzEkEmOfqM889quSklJS+f3tfm2EVdrl+X4Hb6f4K8L2FuLe00e3iiEbxBQDgI/3h9DTrbwb4ZtreO3g0i3SKPZsUDgbPu/lXN+APiVH4t1xtLt9P8p4t7ytvziPjY3/Asn8q9DpNPS/yGnujBm8G+GZr2O8l0e2eeNndHK5wXBDH8QTUieFfD6TRTLpkAeJ1kRsfdZTlT+FbVFK7B6qx5B8Sfghp/iXUbW80a+TRvLmMsyLCrrIzEFj8wOGOByK7Pwn4H0/RH1GWaRr2fUEEM8kvJaMDaEP4cV1lFCbSa7hP32pS3RxEXwm+Hsek3Gkp4ZtBZXD75IvmwW9evFbUHhDw3DaR2sWkwLDHam0VQOBCeqfTgVu0UXf9fd+WgL+vz/Mwz4S8OnTn086XB9le0Fm0eODCAAE+nArIb4WeAm0I6H/wjtqNPLKxhBYAlenf2rs6KT13HdnNXvgPwnealp+oz6PCbnTkEdq4JXy1HQcHmnab4F8J6brT61Y6LbQX7sXaZRySepro6Kd2TZBRRRSGFFFFABVbU7G11Kxlsb6FZ7eZSskbdGHpVmub+Jt5daf4G1S8sZnhuI4SUdMbgfbNZ1ZKMHKSukXTi5TSW5D4f+HfgzQdLu9M0nQbW2tLtSs8YBIcehzSWnw68GWuiy6NDoNstjLIJHiOSCw6Hk5ryzwz4p8eeH/DzeJtQ03UPsN0ILW103UplaUzOygzbwo+U8nGO9dL4p+K914Z1uys76xtr2Oe4itpRak5gkcLwWyR/EOMV0um723vp92tvldfeYxqJ/n/AF934Ha6f4F8Kaf4gOvWejwRaiV2mcZzj+VO8ZeCPC3jBrRvEejwag1m++AyZ+Q+2K4bWvHXi+9+H8ninRLTTrS3lkUWwmYs4XcQd3OM1C3xI1Kw8b3nhltLWXWJ5IIkcz/6OHaNmJA6gYU96yUr9TZUnrZbLX5Ox6fbaFpNvdwXUFjFHNBD5ETAfdTOdo/OqjeEPDbXOm3LaTbmbTJXls2xzC7Y3EfXAritU+J2p2Pia40BdAmvLrTlia9FtGz794B+THTAPfNdF4I8U6nrWqajZ6tpq6TJBhre3lb988Z6SH2zkdOxpxu1zLzM5Wi+V76fjt+Bd/4Qbwr/AMJK/iQaTENUkRkecEgsGGDkZxzV+08P6PaXtte29hFHcW1v9mhcDlI/7o9q8oGsa9pfibVYtR1u7m+0R3EunzxMpt5EAyqAYyGX60J8WdX8OeE7NvEGk/aryS0tHhkhfPmeaEG5h65bJxilDV8sf6vfQJpJc0v62PTLvwb4Zu/E6eJbjSLeTVkj8tbkj5tvpVO++HPgu+FoLnQLVxZtug6jafw61y1x8T9Vi0eyZ/Dt1HqN1cSRIj27YdUVW3Kuc4O7HXqDUvhnxh4q1r4lpYfYYrLSX01Lh7a5UrOjE8mhdEtr/o3/AJg3u32/C6X+R0Enwz8ESXOo3L6DbmbUl2Xb5bMg9OvH4Vo6J4P8N6KLEaZpMFt9gjaK1KjmNSSSAfxNb1FCdtgaT3Od0bwR4V0fVNR1PTtGt4LvUTuu5AMmQ/jUOjfD7wdo8E8GnaFbQRz3AuJAATukByG5rqKKFpsNq5i2/hXw/bq6w6XAge5+1tgdZf7/ANaoeLfh74O8V6nban4g0O3vry2ULDK+cqM5xwa6mihaB1uc1rfgTwnrWpWuo6lo8M11agCGTJUqAMdjVfTfhv4K06DVILPQbaOPVUZL0cnzlJyQcmutooC5U0fTrPSNMt9N06BYLS3QJFGvRVHas/x3/wAihqX/AFx/qK26xPHf/Ioal/1x/qK5sa74ep6P8jowX+8U/VfmXPDv/IA0/wD69o//AEEUUeHf+QBp/wD17R/+giitKH8KPoiK/wDEl6sw/HP/ACFdA/6/P6GurrlPHP8AyFdA/wCvz+hrq65sN/vFb1X5I6cT/u9H0f5hRRRXccIUUUUAFFFFABRRRQAUUUUAFFFFABRRRQAUUUUAFFFFABRRRQAUUVDekiynIOCI25/Ck3ZAhTcW4ODPED/vipQQwypBHqK8t8B+FNA1Pwj/AGherNNcu8xZ2umJJ3H3rc+CsskngaLzJ5JtlxMitI5c7Q5AGT7Vr7Oyl5W/G5kqqbjpvf8AC3+Z21FcF8atcvtH0PTbexvFsDqeoR2cl2WwYlYNyp/vccVs+AtOfRdPfR5fEtxrslswBlunDTLnnDHqahRbV/6/rU0clex0lFeU+IfGmq6F4v8AEVtagX9yTbwabZzS7IvNcLwW/hBJrgfD3xh8WaRZaxFqGnJqWv3Ovz21vZCWSSKBUSMlFZQTj5uKVP8AeJtdP6/4JrKny7vt+J9KU2aNJonikUOjqVZT0IPUV43rXxd8SWzxNYeFIZIYre2nv/tEzRPCJcAgKRk4JrH1f4l+NrjTteuNQ0mzs9MsNTtoLe4s7xlmcO6YDD33c1UIc81Dv/w39dzKTcU5W/rf+ux6vb+A/DFhDd/2PpFnp89zE0TSxx5IVuvGfeq3h3wDpmi3Gmi2cfYtNgKW9qI8Kshxuk69TivMfAnjHxjY+L9Z8TeOPKs/D8kws4wt6zxW7qoK4QnALbuTiu917xtrml/DePxHNpdhb6jNKEgtZ522ODnbgqCSSB0xU3tD2l+362/N/eNLml7O3f8AS/5HQXHgjwncaq2qT6FZyXjP5hlZOd/97603UfAvhHUI4I7zQLKZIAwjVk4UMckfQk15pF8YvE114fsrmx8L2cuomO4kvYHnZFiEO7fjcAT909RW1ZfFa4utGiuhpUCXepW6SaLbtNzeSMSpT2wRTUeZL1t/X3Dd1eX3noUug6NILASabbsNPObTK/6k4x8vpxWfd+B/CV1C0U+g2TI0zTsNnV2JLN+JJzXP/ETxt4h0OXT9P0HRLO/1O4gaeeK5ufKSNFxnB7nmvNviF8U/Hlxo2qjT9MstO08aTHdreR3JFxE7Feg6EZOM0Qjzy5V1f9P8PwIk1FJv+r/8Oe6w+G9Ch1a21WHS7eO9toPs8Myrhkj/ALo9uaWTw5oUl9JfPpdsbqVtzy7PmY4xya8osfi3rmi+AJ7zxPocMerWyWqW8cUrSi4EqJtdiASCSeansvip4y1BdFsLPwhajWb9n86G4leJERduWUsASMN6USVn/XX+tRxs0ekW3g7wvbWMVjBodlHbQo8ccSx/KqucsB9TTLXwX4VtdKutLh0OzFndp5dxEUyJV9D6isD4oeMvEXhi50yPS9Fs7mC5fZcXF1MyRxkjgDaDzn1wK5Dw98WfGIstLuvEXh3S4YtR1z+zIntrlm2r5m3cc+1EXzt6/wBXX6srkemn9Wb/ACTPRNQ8GWtvp90PCLWnhzVJ4FhW+jtBKUVc7RtyMgZPeuU/4QT4s/8ARZI//CeX/wCPVmePfih4ibT9TsPC+k2c13As5llkuvL8uJAP3inu3PT2rN8P/F3W7XQ/CFnb6TNrks2nQzatcFZGlUsAMrtBBOT3Ipxhez7tfjdh9hy7aHS/8IJ8Wf8Aoskf/hPL/wDHqP8AhBPiz/0WSP8A8J5f/j1UIPix4ou/EslraeFrP+yVuXtPtMlyRIJcEqCn5Z9K2vAvjjxNqHw61bxJ4m07SNOuLOaVYVjuS0TInQu3apeib7K5KaclFbvT+vuKn/CCfFn/AKLJH/4Ty/8Ax6j/AIQT4s/9Fkj/APCeX/49XNr8c9ch8KXV5eeG7MavHfxWsNukrrHIsm7a2XAP8NbOo/Enxc3hYW9v4d09PFDXE9vNaNdkQxLGrEuH7nCk4qnBpXt/Wn+aBSV7Fv8A4QT4s/8ARZI//CeX/wCPV6D4VsdV03Qraz1rWBrF/GuJbwW4h80+uwE4/OvLPCPjLxbD+zlaeK7WO31bWQs7P9smIUkTOMFvQYA/Co7D4xeIpfFGm6DN4XikmWOJtXa2MsgtzJnGwhSCOD1IqnBqUodnYJ2i7Pz/AAdj2uivEZvjdeaf491DQtU0iz/s+ITm1urd5CziPPDbgFB47E1S1bxx8TbnUPDt3FounW8t9Iz2VlFfEx3cRXKmQ9jWUnypSto7fi7FJXbXXX8D3uivD7/44akYNLj0rw0Lu/m3/bYB5j+VtIB2lAc/jXY6B401/WviDc6HbaHbppNrbxSzXUkxEqs4zt2VfI+bl9fwIU048y/q539FFFSUFFFFABUGoWdrqFpJaXsCTwSDDxuMhhU9FJpNWYJ2KF/oulX9jDY3lhBPbQFWiidcqhX7pH0rMv8AwP4Sv9XGrXmg2U96HWQSumTvXG1vqMD8q6Kiqu73FZHPQ+CfCsSXkceiWix3o23CBflce4qOTwF4Pkhljfw/ZMJVRXJT5mCjC8+wrpaKRXMzn28F+GGmtpjo9t5ttgROB8wx0571a0fw3oekXtzfadp0MFzc4E0qj5nA6An8TWtRRcRgxeDfDEV/NfJotoLiYMrvs5Ibr+dPu/CXhq6gWC40WzljWFYVVkyAi42r9BgflW3RQBz8ngvwxJpMelPpFu1pE5kjjI+6x6kflVr/AIRvQ/t9tf8A9mwfarVNkM2PmVfTPpWtRRcVgooooGFFFFABRRRQAUUUUAFYnjv/AJFDUv8Arj/UVt1ieO/+RQ1L/rj/AFFc2M/3ep6P8jpwf+8U/VfmXPDv/IA0/wD69o//AEEUUeHf+QBp/wD17R/+giitKH8KPojOv/El6sw/HP8AyFdA/wCvz+hrq65Txz/yFdA/6/P6Gurrmw3+8VvVfkjpxP8Au9H0f5hRRRXccIUUUUAFFFFABRRRQAUUUUAFFFFABRRRQAUUUUAFFFFABRRRQAUjqroVYZUjBHtS0UAcn/wrnwfl9ulyoHYsypezquScngPiug0fTLDR7BLDTbZbe2j+6iknH581cop3drCsr3KWs6Tpus2JstUs4bu3JDbJFzgjoR6H3HNU9P8AC+h6f9n+x2RiNu5eNhM5YtgjLEnLcE/ezWN8VfE2oeG9P006b9mjlvr5LUz3CFkhDA/MQCM9PUVymp+OvFFrreoaZHfaS40qKCRpTbMBqBkKgrGN/wAmN3+1Qrrbrp+o97+Wv3ux6NqXhnQdSN017psMzXW3zmOQzbehyDkEY6jFUY/AXhGOzNrFosUUZlMxMcjq+8gAtvB3Z4HftXAQ/EDxndeJpYo00230+LUoLMxPbs0pEgTnduA4LenasXQfHXje31nQtDGtaffvq2sXFvLNNZsWtkTaQMB+fvVVOm5Nxj6/k/yaZnKsrXvf+mv0Z7K3hbQHjeOTTY5BJGkTmRmZmVMbQSTk4wKiuvBvhm6eVp9IgfzShkXLBWKEFSQDgkYHPtXh3/CU63efEWKOC7sNJksdTv7fzTA5hl2bvmdN3JOPUda6q5+KusWgj+1wWcO7SXulLRt+8lVmHHP3TjOPep1i2+q/yuXJ8tovr/nY7bxx4A0fxP4Wn8PlfsdtcXKXEpiHLMuPX2Arf1bRNL1bTV07UrOO5tkIKo3G0joQRyD7ivDvFXjLxNp0uvXl3qFhqMMYtHh06W1YKnmA/MCGz2rUj+Jni2G2t9ZuI9NfT5tTksPs6wMrrtRm3793+z0x3quR8sY97/hb/NEqpo59F+tz1G08I+HLWIRw6VEF8t48szMSr53gkkk5yc59aytS+H2i3Wu+GNQhQWsXh1pGtLeMfLl8dc88YzWH8JvFXjPxVrF3eajHYRaA1tutCsJWXzN3Q/Mdy474FclYa5qPhvV/EF7Nq8T6lqOomC1CaY8zNtVTtx5oGOfap5nDXyv+n36mrTT5PO34N/oex+IfDOh+IHhfVtPS5eDPltvZSueoypHHHSq2peCvC2osjXmjW8uy3FsoywHlDGFIBwRwOtcToHjrxDrz6Dbrd6bo73dl9one5tmfzGyBtRd42/ma53wL4t8Yxwa7Fe+I7O4mfxPPYQz3NqdlrGC5BxuGV+UADPcc00mlzL+tbA43Tv0/4c9gufC+gXEEkE2lwPHIiIwOeiABcHtgAYxRp3hfQ7Ca3nt7H99bBhDJJK8joGxkBmJOOBXlfhn4j+NNf8R2mgxpplm7XM8T3bW7Okyxfxqu4Yz9Tiu1+GXiLWdWmv7DxHNZDVLZ8tBaRERohJ2kOWO/OPQYo5W2/Il6I6DWfDOiaxdw3Wp2X2mSFgyBpXCZHTKg7T+IqvN4N8MTQzwyaRCY55PNddzAB/7y4Pyn3GK36Kiw7s5mbwF4Rmto7eTRYTHGSVAdwTnrkg5IOBwc1Ybwd4bxZiPTRALJBHB5EzxbVHQHYwyPrmt6iquybK1jJg8NaFC5ePTYVYz/AGgnkkyf3vrTbPwxoNppt3psGmwizvHaS4gbLI7N14JPWtiikNaO6Oaj8B+Ekt/s/wDYsLx+asuJHdzuX7pyxJ4ycCrOp+EvDupRsl5pcUgaYzEhmU7z1OQQecn863KKd2KyMuDw7olv4ePh+HToY9LKNGbZc7drEkj15JNU4PBfhq3uLa4t9OMMtuoWNo55FOB0DYb5sZ/izXQUUXd7jepzn/CC+EjqU2otolu1zMXLszMQd33sKTgZyegqTS/BnhnTJoZrPS1R4GLQlpXfyyRj5dxOB7Dit+ikBzsngnwu8aRjSliCOzqYZZImBPXlWBrWstL0+zu5ru2tUjnnCrLICSzhemSauUU7sVlawUUUUhhRRRQAUUUUAFFFFABRRRQAUUUUAFFFFABRRRQAUUUUAFFFFABRRRQAUUUUAFYnjv8A5FDUv+uP9RW3WJ47/wCRQ1L/AK4/1Fc2M/3ep6P8jpwf+8U/VfmXPDv/ACANP/69o/8A0EUUeHf+QBp//XtH/wCgiitKH8KPojOv/El6sw/HP/IV0D/r8/oa6uuU8c/8hXQP+vz+hrq65sN/vFb1X5I6cT/u9H0f5hRRRXccIUUUUAFFFFABRRRQAUUUUAFFFFABRRRQAUUUUAFFFFABRRRQAUUUUAFFFFAEF/ZWeoWzW19bQ3MLdY5UDKfwNUx4f0MC1A0iyxaf8e37lf3X+76Vp0UAVvsFl5jSfZId7OJC2wZLDofrUMOi6RDdG6i020ScuZDIsQDbj1bPrV+igDNutB0S6V1udJspldi7B4VOWPJJ96fdaLpF0YTc6baTGBdkW+IHYvoPQVfooC5Qn0XSJ7g3E2mWkkpQIXaIElR0GfSkvNF0u6sJLKSzhEMgbhUAILAgsPQ4J5rQooA4nwD8N9F8Hag97p8s0jmHyE3cYTOef7x9zXU3ekaXeQPBdafazxSNudHiBDH1NXaKA63M260HRbqK3iudKs5Y7b/UK8KkR/7vpSz6Dos8U0U2lWciT481WhUh8dM+taNFAFWLTrCHyvKs7dPJTZHtjA2L6D0FN0vS9N0uN49Nsbe0SRtziGMKGPqcVcooAKKKKACiiigAooooAKKKKACiiigAooooAKKKKACiiigAooooAKKKKACiiigAooooAKKKKACiiigAooooAKKKKACiiigAooooAKKKKACsTx3/AMihqX/XH+orbrE8d/8AIoal/wBcf6iubGf7vU9H+R04P/eKfqvzLnh3/kAaf/17R/8AoIoo8O/8gDT/APr2j/8AQRRWlD+FH0RnX/iS9WYfjn/kK6B/1+f0NdXXKeOf+QroH/X5/Q11dc2G/wB4req/JHTif93o+j/MKKKK7jhCiiigAooooAKKKKACiiigAooooAKKKKACiiigAooooAKKKKACiiigAooooAKKKKACiiigAooooAKKKKACiiigAooooAKKKKACiiigAooooAKKKKACiiigAooooAKKKKACiiigAooooAKKKKACiiigAooooAKKKKACiiigAooooAKKKKACiiigAooooAKKKKACiiigArE8d/8AIoal/wBcf6itusTx3/yKGpf9cf6iubGf7vU9H+R04P8A3in6r8y54d/5AGn/APXtH/6CKKPDv/IA0/8A69o//QRRWlD+FH0RnX/iS9WYfjn/AJCugf8AX5/Q11dcp45/5Cugf9fn9DXV1zYb/eK3qvyR04n/AHej6P8AMKKKK7jhCiiigAooooAKKKKACiiigAooooAKKKKACiiigAooooAKKKKACiiigAooooAKKKKACiiigAooooAKKKKACiiigAooooAKKKKACiiigAooooAKKKKACiiigAooooAKKKKACiiigAooooAKKKKACiiigAooooAKKKKACiiigAooooAKKKKACiiigAooooAKKKKACiiigArE8d/8ihqX/XH+orbrE8d/8ihqX/XH+ormxn+71PR/kdOD/wB4p+q/MueHf+QBp/8A17R/+giijw7/AMgDT/8Ar2j/APQRRWlD+FH0RnX/AIkvVmH45/5Cugf9fn9DXV1ynjn/AJCugf8AX5/Q11dc2G/3it6r8kdOJ/3ej6P8woooruOEKKKKACiiigAooooAKKKKACiiigAooooAKKKKACiiigAooooAKKKKACiiigAooooAKKKKACiiigAooooAKKKKACiiigAooooAKKKKACiiigAooooAKKKKACiiigAooooAKKKKACiiigAooooAKKKKACiiigAooooAKKKKACiiigAooooAKKKKACiiigAooooAKKKKACsTx3/yKGpf9cf6itusTx3/AMihqX/XH+ormxn+71PR/kdOD/3in6r8y54d/wCQBp//AF7R/wDoIoo8O/8AIA0//r2j/wDQRRWlD+FH0RnX/iS9WYfjn/kK6B/1+f0NdXmuO+I1ul3daLbSFgkt1tYqcEDB6Gn3fg3QbS3e5ur++hhQZd3ucBR7nFedCpWjiavs4J6rrbovJnozp0ZYel7SbTs+l+vqjrs0ZrgptH8GQ2SXsuvzJbSHCSm9AVj7Go49M8DyWsl1H4jkaCIhZJBfDapPQE10e2xf/Ppf+Bf8A5/Y4T/n6/8AwH/gnoOaM1wMGj+C57N7yHxBK9vH9+Rb0FV+pq1pnhbw1qdsLnT9Uu7qEnG+K73D86PbYv8A59L/AMC/4AvZYT/n6/8AwH/gnaZozXFXvhnwxZXMFtd6tdwTTnbEj3eC59h3q5/wguk/8/Wo/wDgR/8AWo9ti/8An0v/AAL/AIA/Y4T/AJ+v/wAB/wCCdTmjNcJqeh+D9LnSHUNdntZHGVWW82kitCPwPo0iK6XeoMrDIIueCPyo9ti/+fS/8C/4Aexwn/P1/wDgP/BOrzRmuW/4QXSf+frUf/Aj/wCtVK18NeF7rUrrTbfVruW8tCouIVustFuAIyMcZBBo9ri/+fS/8C/4AvZYT/n6/wDwH/gnbZozXLf8ILpP/P1qP/gR/wDWqK68G6FawtNcX9/FGvVmucAfpR7bF/8APpf+Bf8AAH7HC/8AP1/+A/8ABOuzRmuUTwPo7oHS71BlYZBFx1H5U7/hBdJ/5+tR/wDAj/61HtsX/wA+l/4F/wAAXssJ/wA/X/4D/wAE6nNGa5b/AIQXSf8An61H/wACP/rUf8ILpP8Az9aj/wCBH/1qPbYv/n0v/Av+AP2OE/5+v/wH/gnU5ozXLf8ACC6T/wA/Wo/+BH/1qP8AhBdJ/wCfrUf/AAI/+tR7bF/8+l/4F/wA9jhP+fr/APAf+CdTmjNct/wguk/8/Wo/+BH/ANaj/hBdJ/5+tR/8CP8A61HtsX/z6X/gX/AD2OE/5+v/AMB/4J1OaM1y3/CC6T/z9aj/AOBH/wBamv4H0dVLNd6iFAySbjoPyo9ti/8An0v/AAL/AIAexwv/AD9f/gP/AATq80Zryg6h8L8uB4vY7GKsRe9CDgjpXRaP4Z8MaxYR3+l6reXdrJ9yWK6yp/Sn7XF2v7Jf+Bf8AXssJe3tX/4D/wAE7XNGa4zU/C3hrTLb7TqGqXdrDnbvlutoz6Zp1h4R8PX9ql1Zale3ED/dkjusqfxxS9ti/wDn0v8AwL/gD9jhP+fr/wDAf+CdjmjNct/wguk/8/Wo/wDgR/8AWqP/AIQvQ/P+z/br/wA3bu2faecevSj22L/59L/wL/gB7HCf8/X/AOA/8E63NGa5b/hBdJ/5+tR/8CP/AK1H/CC6T/z9aj/4Ef8A1qPbYv8A59L/AMC/4Aexwn/P1/8AgP8AwTqc0Zrlv+EF0n/n61H/AMCP/rVF/wAIboX2n7P9uv8Aztu7Z9p5x69KPbYv/n0v/Av+AHscL/z9f/gP/BOuzRmuSTwZobzPCl9ftIn3lFzyP0qT/hBdJ/5+tR/8CP8A61HtsX/z6X/gX/AF7LCf8/X/AOA/8E6nNGa5b/hBdJ/5+tR/8CP/AK1H/CC6T/z9aj/4Ef8A1qPbYv8A59L/AMC/4A/Y4T/n6/8AwH/gnU5ozXIQeDtBnaRYb++kMbbXC3Odp9DxU3/CC6T/AM/Wo/8AgR/9aj22L/59L/wL/gB7HC/8/X/4D/wTqc0ZrkU8G6E8jxpf37PH99Rc8r9eKLfwZodxH5kF9fyLkjK3ORkfhR7bF/8APpf+Bf8AAD2OE/5+v/wH/gnXZozXLf8ACC6T/wA/Wo/+BH/1qjn8GaHAFM19foGbau65xk+nSj22L/59L/wL/gB7HC/8/X/4D/wTrc0ZrhofD/hObUG0+LWrl7tWKmEXnzAgZIxWh/wguk/8/Wo/+BH/ANaj2uL/AOfS/wDAv+AHscL/AM/X/wCA/wDBOpzRmuRg8G6FPv8AJvr+TY21ttznB9OlS/8ACC6T/wA/Wo/+BH/1qPbYv/n0v/Av+AHscL/z9f8A4D/wTqc0Zrlv+EF0n/n61H/wI/8ArUf8ILpP/P1qP/gR/wDWo9ti/wDn0v8AwL/gB7HCf8/X/wCA/wDBOpzRmuNuvCfhy1kEdxqd5E5UsA11gkDvU8fgfRpEV0u9QZWGQRc8EflR7XF/8+l/4F/wBeywn/P1/wDgP/BOrzRmuV/4QXSP+frUf/Aj/wCtUVp4P0C7jaS11C+mRWKEpdZAYdR0o9ti/wDn0v8AwL/gD9jhf+fj/wDAf+CdfmjNct/wguk/8/Wo/wDgR/8AWo/4QXSf+frUf/Aj/wCtR7bF/wDPpf8AgX/AD2OE/wCfr/8AAf8AgnU5ozXLf8ILpP8Az9aj/wCBH/1qP+EF0n/n61H/AMCP/rUe2xf/AD6X/gX/AAA9jhP+fr/8B/4J1OaM1y3/AAguk/8AP1qP/gR/9aj/AIQXSf8An61H/wACP/rUe2xf/Ppf+Bf8APY4T/n6/wDwH/gnU5ozXGS+FPDcV7HZSapeJcyZ2RG6+ZvoKktPB+gXcRltdQvpkDFSyXWRkHBHSj22L/59L/wL/gB7HC/8/H/4D/wTr80Zrlv+EF0n/n61H/wI/wDrUf8ACC6T/wA/Wo/+BH/1qPbYv/n0v/Av+AHscJ/z9f8A4D/wTqc0Zrir7wz4YsZ4YLzVrqCWdtsSvd4Ln0HrVseBdI/5+tR/8CP/AK1HtsX/AM+l/wCBf8AXssJ/z9f/AID/AME6rNGa5KTwVokboj3t+rOcKDc9T+VSf8ILpP8Az9aj/wCBH/1qPbYv/n0v/Av+AP2OE/5+v/wH/gnU5ozXHjwh4fN4bP8AtG9+0hd5i+1fNt9cYqf/AIQXSf8An61H/wACP/rUe2xf/Ppf+Bf8APY4X/n6/wDwH/gnU5ozXIx+DdBkmkhjv75pI8b1Fzyv14qX/hBdJ/5+tR/8CP8A61HtsX/z6X/gX/AD2OF/5+v/AMB/4J1OaM1x974P8P2Nq91eahfQQRjLyPdYVR7nFQ2HhrwtqECTWWsXVxE7bFaO7yC3p+lHtsX/AM+l/wCBf8APY4T/AJ+v/wAB/wCCdtmjNct/wguk/wDP1qP/AIEf/Wo/4QXSf+frUf8AwI/+tR7bF/8APpf+Bf8AAD2OE/5+v/wH/gnU5ozXLf8ACC6T/wA/Wo/+BH/1qP8AhBdJ/wCfrUf/AAI/+tR7bF/8+l/4F/wA9jhP+fr/APAf+CdTmsTx3/yKOpf9cf6iqP8Awguk/wDP1qP/AIEf/WrM8U+ENNsPD17eQ3F80kUe5Q8+VPI6iufF1cU6E701az+15ehvhaWFVeFqjvdfZ8/U63w7/wAgDT/+vaP/ANBFFHh3/kAaf/17R/8AoIor0aH8KPojz6/8SXqz/9k=">
            <a:extLst>
              <a:ext uri="{FF2B5EF4-FFF2-40B4-BE49-F238E27FC236}">
                <a16:creationId xmlns:a16="http://schemas.microsoft.com/office/drawing/2014/main" id="{600EC96C-7E42-4CDC-9ABE-2B87074659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76280" cy="30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DF832C-A94D-467B-AAD9-2FB2DC2A4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37522"/>
              </p:ext>
            </p:extLst>
          </p:nvPr>
        </p:nvGraphicFramePr>
        <p:xfrm>
          <a:off x="3570140" y="472891"/>
          <a:ext cx="8128000" cy="59122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70892">
                  <a:extLst>
                    <a:ext uri="{9D8B030D-6E8A-4147-A177-3AD203B41FA5}">
                      <a16:colId xmlns:a16="http://schemas.microsoft.com/office/drawing/2014/main" val="2801184099"/>
                    </a:ext>
                  </a:extLst>
                </a:gridCol>
                <a:gridCol w="2557108">
                  <a:extLst>
                    <a:ext uri="{9D8B030D-6E8A-4147-A177-3AD203B41FA5}">
                      <a16:colId xmlns:a16="http://schemas.microsoft.com/office/drawing/2014/main" val="209647718"/>
                    </a:ext>
                  </a:extLst>
                </a:gridCol>
              </a:tblGrid>
              <a:tr h="1684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Tools/Resources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06553"/>
                  </a:ext>
                </a:extLst>
              </a:tr>
              <a:tr h="1684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1: Organize Standard Level Data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extLst>
                  <a:ext uri="{0D108BD9-81ED-4DB2-BD59-A6C34878D82A}">
                    <a16:rowId xmlns:a16="http://schemas.microsoft.com/office/drawing/2014/main" val="2646404877"/>
                  </a:ext>
                </a:extLst>
              </a:tr>
              <a:tr h="145625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 State Test District Wide Data 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Look for standards where students exceeded the norm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Look for standards where students had largest gaps from the norm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Cross Reference deficit standards with trend data for highly tested standards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Focus on 2-3 standards for intentional teaching. 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1 Benchmark Analysis Data/ Gap Analysis data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Test Trend Map report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extLst>
                  <a:ext uri="{0D108BD9-81ED-4DB2-BD59-A6C34878D82A}">
                    <a16:rowId xmlns:a16="http://schemas.microsoft.com/office/drawing/2014/main" val="1709315992"/>
                  </a:ext>
                </a:extLst>
              </a:tr>
              <a:tr h="144310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2: Item Level Analysis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tc hMerge="1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extLst>
                  <a:ext uri="{0D108BD9-81ED-4DB2-BD59-A6C34878D82A}">
                    <a16:rowId xmlns:a16="http://schemas.microsoft.com/office/drawing/2014/main" val="2319768698"/>
                  </a:ext>
                </a:extLst>
              </a:tr>
              <a:tr h="2156113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Determine what the questions are asking students to do: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* What skills/concepts do they need to          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know to answer the question correctly?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Look at the answer choices: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*What are the distractors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* Make predictions as to misconceptions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or confusion as to why students may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have chosen a common wrong answer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 analysis by District report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level Standards Analysis Plan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extLst>
                  <a:ext uri="{0D108BD9-81ED-4DB2-BD59-A6C34878D82A}">
                    <a16:rowId xmlns:a16="http://schemas.microsoft.com/office/drawing/2014/main" val="686367596"/>
                  </a:ext>
                </a:extLst>
              </a:tr>
              <a:tr h="168412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3: Brainstorm Strategies to Address Needs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tc hMerge="1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extLst>
                  <a:ext uri="{0D108BD9-81ED-4DB2-BD59-A6C34878D82A}">
                    <a16:rowId xmlns:a16="http://schemas.microsoft.com/office/drawing/2014/main" val="3305202648"/>
                  </a:ext>
                </a:extLst>
              </a:tr>
              <a:tr h="1070977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Based upon Focus Standards and identified misconceptions/deficits, create lessons and activities (DINS) to strengthen student proficiencies in these areas. 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Battle Plan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Cycle Action Plan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9" marR="33139" marT="0" marB="0"/>
                </a:tc>
                <a:extLst>
                  <a:ext uri="{0D108BD9-81ED-4DB2-BD59-A6C34878D82A}">
                    <a16:rowId xmlns:a16="http://schemas.microsoft.com/office/drawing/2014/main" val="211130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4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3E53-AC7F-45BB-81E1-E57DBFB3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Step 1: Standards Analysis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ABCFE-9EC5-466E-B491-539A52930B64}"/>
              </a:ext>
            </a:extLst>
          </p:cNvPr>
          <p:cNvSpPr txBox="1"/>
          <p:nvPr/>
        </p:nvSpPr>
        <p:spPr>
          <a:xfrm>
            <a:off x="1046374" y="2696067"/>
            <a:ext cx="5181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2800" dirty="0"/>
              <a:t>State Test Data Analysis </a:t>
            </a:r>
          </a:p>
          <a:p>
            <a:pPr fontAlgn="base"/>
            <a:r>
              <a:rPr lang="en-US" sz="2800" dirty="0"/>
              <a:t>(Gap and Comparison Reports)</a:t>
            </a:r>
          </a:p>
          <a:p>
            <a:pPr fontAlgn="base"/>
            <a:endParaRPr lang="en-US" sz="28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2800" dirty="0"/>
              <a:t>Trend Map Data Analysis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US" sz="2800" dirty="0"/>
              <a:t>Standards Level Analysis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 </a:t>
            </a:r>
          </a:p>
          <a:p>
            <a:pPr fontAlgn="base"/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84073D-13B6-4A98-AABF-929B8A50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93" y="2543715"/>
            <a:ext cx="35337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0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0BC64-6EC4-434A-9429-33DC8573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36880"/>
            <a:ext cx="11216640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051C3D-B8CE-4E43-87CB-5A27D4055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52810"/>
              </p:ext>
            </p:extLst>
          </p:nvPr>
        </p:nvGraphicFramePr>
        <p:xfrm>
          <a:off x="611114" y="595850"/>
          <a:ext cx="10934618" cy="891540"/>
        </p:xfrm>
        <a:graphic>
          <a:graphicData uri="http://schemas.openxmlformats.org/drawingml/2006/table">
            <a:tbl>
              <a:tblPr/>
              <a:tblGrid>
                <a:gridCol w="1496618">
                  <a:extLst>
                    <a:ext uri="{9D8B030D-6E8A-4147-A177-3AD203B41FA5}">
                      <a16:colId xmlns:a16="http://schemas.microsoft.com/office/drawing/2014/main" val="3510015284"/>
                    </a:ext>
                  </a:extLst>
                </a:gridCol>
                <a:gridCol w="224842">
                  <a:extLst>
                    <a:ext uri="{9D8B030D-6E8A-4147-A177-3AD203B41FA5}">
                      <a16:colId xmlns:a16="http://schemas.microsoft.com/office/drawing/2014/main" val="2855130099"/>
                    </a:ext>
                  </a:extLst>
                </a:gridCol>
                <a:gridCol w="3135442">
                  <a:extLst>
                    <a:ext uri="{9D8B030D-6E8A-4147-A177-3AD203B41FA5}">
                      <a16:colId xmlns:a16="http://schemas.microsoft.com/office/drawing/2014/main" val="1761935397"/>
                    </a:ext>
                  </a:extLst>
                </a:gridCol>
                <a:gridCol w="3135442">
                  <a:extLst>
                    <a:ext uri="{9D8B030D-6E8A-4147-A177-3AD203B41FA5}">
                      <a16:colId xmlns:a16="http://schemas.microsoft.com/office/drawing/2014/main" val="3106688820"/>
                    </a:ext>
                  </a:extLst>
                </a:gridCol>
                <a:gridCol w="2942274">
                  <a:extLst>
                    <a:ext uri="{9D8B030D-6E8A-4147-A177-3AD203B41FA5}">
                      <a16:colId xmlns:a16="http://schemas.microsoft.com/office/drawing/2014/main" val="3240441062"/>
                    </a:ext>
                  </a:extLst>
                </a:gridCol>
              </a:tblGrid>
              <a:tr h="1143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Standard Level Analysis By Grade Level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74583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Grade Level: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Subject: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Assessment: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Date: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51172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Grade Level Team Performance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did students perform across the Grade Level Team? What trends do you notice?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187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44D9E9-6C38-4CCD-9258-66D98264C90C}"/>
              </a:ext>
            </a:extLst>
          </p:cNvPr>
          <p:cNvSpPr/>
          <p:nvPr/>
        </p:nvSpPr>
        <p:spPr>
          <a:xfrm>
            <a:off x="627462" y="1504120"/>
            <a:ext cx="1497492" cy="47580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3728A-E4D9-4FA0-8FE8-F277CE6E5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17006"/>
              </p:ext>
            </p:extLst>
          </p:nvPr>
        </p:nvGraphicFramePr>
        <p:xfrm>
          <a:off x="2124954" y="1504120"/>
          <a:ext cx="9439584" cy="4758034"/>
        </p:xfrm>
        <a:graphic>
          <a:graphicData uri="http://schemas.openxmlformats.org/drawingml/2006/table">
            <a:tbl>
              <a:tblPr bandRow="1"/>
              <a:tblGrid>
                <a:gridCol w="5036887">
                  <a:extLst>
                    <a:ext uri="{9D8B030D-6E8A-4147-A177-3AD203B41FA5}">
                      <a16:colId xmlns:a16="http://schemas.microsoft.com/office/drawing/2014/main" val="182023432"/>
                    </a:ext>
                  </a:extLst>
                </a:gridCol>
                <a:gridCol w="2093349">
                  <a:extLst>
                    <a:ext uri="{9D8B030D-6E8A-4147-A177-3AD203B41FA5}">
                      <a16:colId xmlns:a16="http://schemas.microsoft.com/office/drawing/2014/main" val="3738400571"/>
                    </a:ext>
                  </a:extLst>
                </a:gridCol>
                <a:gridCol w="2309348">
                  <a:extLst>
                    <a:ext uri="{9D8B030D-6E8A-4147-A177-3AD203B41FA5}">
                      <a16:colId xmlns:a16="http://schemas.microsoft.com/office/drawing/2014/main" val="227005100"/>
                    </a:ext>
                  </a:extLst>
                </a:gridCol>
              </a:tblGrid>
              <a:tr h="279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Standard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54% or above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 or below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05077"/>
                  </a:ext>
                </a:extLst>
              </a:tr>
              <a:tr h="559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822697"/>
                  </a:ext>
                </a:extLst>
              </a:tr>
              <a:tr h="559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48600"/>
                  </a:ext>
                </a:extLst>
              </a:tr>
              <a:tr h="559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05220"/>
                  </a:ext>
                </a:extLst>
              </a:tr>
              <a:tr h="559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761976"/>
                  </a:ext>
                </a:extLst>
              </a:tr>
              <a:tr h="699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074767"/>
                  </a:ext>
                </a:extLst>
              </a:tr>
              <a:tr h="699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27079"/>
                  </a:ext>
                </a:extLst>
              </a:tr>
              <a:tr h="839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594" marR="36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979104"/>
                  </a:ext>
                </a:extLst>
              </a:tr>
            </a:tbl>
          </a:graphicData>
        </a:graphic>
      </p:graphicFrame>
      <p:pic>
        <p:nvPicPr>
          <p:cNvPr id="5" name="image2.png" descr="https://docs.google.com/drawings/d/syi6yAslTT4igxN_ttBc7FQ/image?w=70&amp;h=316&amp;rev=1&amp;ac=1">
            <a:extLst>
              <a:ext uri="{FF2B5EF4-FFF2-40B4-BE49-F238E27FC236}">
                <a16:creationId xmlns:a16="http://schemas.microsoft.com/office/drawing/2014/main" id="{0B26958E-B3FE-4B32-83AB-268FEAB06CC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7959" y="2003865"/>
            <a:ext cx="666750" cy="30099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0672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5035D4FF90E944906E3A903C1AA3B9" ma:contentTypeVersion="14" ma:contentTypeDescription="Create a new document." ma:contentTypeScope="" ma:versionID="9c0a6f22e579ee94e96992a528292edd">
  <xsd:schema xmlns:xsd="http://www.w3.org/2001/XMLSchema" xmlns:xs="http://www.w3.org/2001/XMLSchema" xmlns:p="http://schemas.microsoft.com/office/2006/metadata/properties" xmlns:ns3="114e92f6-b145-472c-8e3d-0bc0d3701dd2" xmlns:ns4="16894593-03fe-446f-90a1-abfd288cc063" targetNamespace="http://schemas.microsoft.com/office/2006/metadata/properties" ma:root="true" ma:fieldsID="aa122a85976ae1d8b0d6be2dd86f163d" ns3:_="" ns4:_="">
    <xsd:import namespace="114e92f6-b145-472c-8e3d-0bc0d3701dd2"/>
    <xsd:import namespace="16894593-03fe-446f-90a1-abfd288cc0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e92f6-b145-472c-8e3d-0bc0d3701d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94593-03fe-446f-90a1-abfd288cc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65D4FD-7B61-466F-AB5D-64EC02F7CE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76F1DB-1928-4F1F-9CF6-6FE8BAD38E1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14e92f6-b145-472c-8e3d-0bc0d3701dd2"/>
    <ds:schemaRef ds:uri="http://purl.org/dc/elements/1.1/"/>
    <ds:schemaRef ds:uri="http://schemas.microsoft.com/office/2006/metadata/properties"/>
    <ds:schemaRef ds:uri="http://schemas.microsoft.com/office/infopath/2007/PartnerControls"/>
    <ds:schemaRef ds:uri="16894593-03fe-446f-90a1-abfd288cc0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A54EE6-8ABE-4C5D-9CA0-276CDDDF0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e92f6-b145-472c-8e3d-0bc0d3701dd2"/>
    <ds:schemaRef ds:uri="16894593-03fe-446f-90a1-abfd288cc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778</TotalTime>
  <Words>1268</Words>
  <Application>Microsoft Office PowerPoint</Application>
  <PresentationFormat>Widescreen</PresentationFormat>
  <Paragraphs>254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Century Gothic</vt:lpstr>
      <vt:lpstr>Comic Sans MS</vt:lpstr>
      <vt:lpstr>Garamond</vt:lpstr>
      <vt:lpstr>Questrial</vt:lpstr>
      <vt:lpstr>Symbol</vt:lpstr>
      <vt:lpstr>Times New Roman</vt:lpstr>
      <vt:lpstr>Wingdings</vt:lpstr>
      <vt:lpstr>Wingdings 3</vt:lpstr>
      <vt:lpstr>Organic</vt:lpstr>
      <vt:lpstr> DAP (DATA ANALYSIS AND PLANNING) TEAMS</vt:lpstr>
      <vt:lpstr>Data Driven Instruction</vt:lpstr>
      <vt:lpstr>Belief About Adult Learners</vt:lpstr>
      <vt:lpstr>PowerPoint Presentation</vt:lpstr>
      <vt:lpstr>PowerPoint Presentation</vt:lpstr>
      <vt:lpstr>PowerPoint Presentation</vt:lpstr>
      <vt:lpstr>Step 1: Standards Analysis</vt:lpstr>
      <vt:lpstr>PowerPoint Presentation</vt:lpstr>
      <vt:lpstr>PowerPoint Presentation</vt:lpstr>
      <vt:lpstr>PowerPoint Presentation</vt:lpstr>
      <vt:lpstr>PowerPoint Presentation</vt:lpstr>
      <vt:lpstr>Step 2: Item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DAP (DATA ANALYSIS AND PLANNING) TEAMS</dc:title>
  <dc:creator>Baldassarre, Leah A</dc:creator>
  <cp:lastModifiedBy>Info NYSCATE</cp:lastModifiedBy>
  <cp:revision>32</cp:revision>
  <dcterms:created xsi:type="dcterms:W3CDTF">2023-02-25T15:20:24Z</dcterms:created>
  <dcterms:modified xsi:type="dcterms:W3CDTF">2023-03-15T12:25:22Z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0x010100D65035D4FF90E944906E3A903C1AA3B9</vt:lpwstr>
  </property>
</Properties>
</file>